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1"/>
  </p:notesMasterIdLst>
  <p:handoutMasterIdLst>
    <p:handoutMasterId r:id="rId82"/>
  </p:handoutMasterIdLst>
  <p:sldIdLst>
    <p:sldId id="358" r:id="rId3"/>
    <p:sldId id="439" r:id="rId4"/>
    <p:sldId id="461" r:id="rId5"/>
    <p:sldId id="462" r:id="rId6"/>
    <p:sldId id="300" r:id="rId7"/>
    <p:sldId id="527" r:id="rId8"/>
    <p:sldId id="463" r:id="rId9"/>
    <p:sldId id="406" r:id="rId10"/>
    <p:sldId id="407" r:id="rId11"/>
    <p:sldId id="441" r:id="rId12"/>
    <p:sldId id="442" r:id="rId13"/>
    <p:sldId id="464" r:id="rId14"/>
    <p:sldId id="465" r:id="rId15"/>
    <p:sldId id="466" r:id="rId16"/>
    <p:sldId id="468" r:id="rId17"/>
    <p:sldId id="523" r:id="rId18"/>
    <p:sldId id="529" r:id="rId19"/>
    <p:sldId id="530" r:id="rId20"/>
    <p:sldId id="531" r:id="rId21"/>
    <p:sldId id="532" r:id="rId22"/>
    <p:sldId id="533" r:id="rId23"/>
    <p:sldId id="545" r:id="rId24"/>
    <p:sldId id="534" r:id="rId25"/>
    <p:sldId id="535" r:id="rId26"/>
    <p:sldId id="537" r:id="rId27"/>
    <p:sldId id="538" r:id="rId28"/>
    <p:sldId id="524" r:id="rId29"/>
    <p:sldId id="539" r:id="rId30"/>
    <p:sldId id="540" r:id="rId31"/>
    <p:sldId id="541" r:id="rId32"/>
    <p:sldId id="542" r:id="rId33"/>
    <p:sldId id="543" r:id="rId34"/>
    <p:sldId id="544" r:id="rId35"/>
    <p:sldId id="525" r:id="rId36"/>
    <p:sldId id="467" r:id="rId37"/>
    <p:sldId id="469" r:id="rId38"/>
    <p:sldId id="471" r:id="rId39"/>
    <p:sldId id="470" r:id="rId40"/>
    <p:sldId id="472" r:id="rId41"/>
    <p:sldId id="473" r:id="rId42"/>
    <p:sldId id="474" r:id="rId43"/>
    <p:sldId id="475" r:id="rId44"/>
    <p:sldId id="443" r:id="rId45"/>
    <p:sldId id="476" r:id="rId46"/>
    <p:sldId id="478" r:id="rId47"/>
    <p:sldId id="479" r:id="rId48"/>
    <p:sldId id="477" r:id="rId49"/>
    <p:sldId id="480" r:id="rId50"/>
    <p:sldId id="481" r:id="rId51"/>
    <p:sldId id="482" r:id="rId52"/>
    <p:sldId id="483" r:id="rId53"/>
    <p:sldId id="486" r:id="rId54"/>
    <p:sldId id="487" r:id="rId55"/>
    <p:sldId id="489" r:id="rId56"/>
    <p:sldId id="488" r:id="rId57"/>
    <p:sldId id="490" r:id="rId58"/>
    <p:sldId id="484" r:id="rId59"/>
    <p:sldId id="491" r:id="rId60"/>
    <p:sldId id="493" r:id="rId61"/>
    <p:sldId id="495" r:id="rId62"/>
    <p:sldId id="500" r:id="rId63"/>
    <p:sldId id="499" r:id="rId64"/>
    <p:sldId id="496" r:id="rId65"/>
    <p:sldId id="498" r:id="rId66"/>
    <p:sldId id="501" r:id="rId67"/>
    <p:sldId id="492" r:id="rId68"/>
    <p:sldId id="506" r:id="rId69"/>
    <p:sldId id="516" r:id="rId70"/>
    <p:sldId id="519" r:id="rId71"/>
    <p:sldId id="518" r:id="rId72"/>
    <p:sldId id="514" r:id="rId73"/>
    <p:sldId id="507" r:id="rId74"/>
    <p:sldId id="508" r:id="rId75"/>
    <p:sldId id="515" r:id="rId76"/>
    <p:sldId id="510" r:id="rId77"/>
    <p:sldId id="528" r:id="rId78"/>
    <p:sldId id="520" r:id="rId79"/>
    <p:sldId id="52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clrMru>
    <a:srgbClr val="01B150"/>
    <a:srgbClr val="008000"/>
    <a:srgbClr val="66A71E"/>
    <a:srgbClr val="3266FF"/>
    <a:srgbClr val="5B9641"/>
    <a:srgbClr val="D9D9D9"/>
    <a:srgbClr val="4186C7"/>
    <a:srgbClr val="A9D28F"/>
    <a:srgbClr val="F46222"/>
    <a:srgbClr val="F26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486" autoAdjust="0"/>
    <p:restoredTop sz="86317" autoAdjust="0"/>
  </p:normalViewPr>
  <p:slideViewPr>
    <p:cSldViewPr snapToGrid="0">
      <p:cViewPr>
        <p:scale>
          <a:sx n="80" d="100"/>
          <a:sy n="80" d="100"/>
        </p:scale>
        <p:origin x="152" y="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287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832E7-A847-284B-A978-BD67C8D084CF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230D5-7043-5B48-AE46-D67AF3BA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50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ECA9-B5A3-400E-B8B5-323957111631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08474-94B1-4088-B005-012CEBD9C45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634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9:00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4034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98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983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4608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066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522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9719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984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 pivot is a “change in strategy without a change in vision”.</a:t>
            </a:r>
            <a:r>
              <a:rPr lang="en-CA" baseline="0" dirty="0" smtClean="0"/>
              <a:t> Entrepreneurial people are constantly pivoting the language they use to describe themselves in order to better communicate their value to potential collaborators. 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Based on your experiences with the activity so far, what could</a:t>
            </a:r>
            <a:r>
              <a:rPr lang="en-CA" baseline="0" dirty="0" smtClean="0"/>
              <a:t> you do to improve how you present your personal brand? For example:</a:t>
            </a:r>
          </a:p>
          <a:p>
            <a:pPr marL="628650" lvl="1" indent="-171450">
              <a:buFont typeface="Arial"/>
              <a:buChar char="•"/>
            </a:pPr>
            <a:r>
              <a:rPr lang="en-CA" baseline="0" dirty="0" smtClean="0"/>
              <a:t>Perhaps you’re a hacker rather than a hustler…</a:t>
            </a:r>
          </a:p>
          <a:p>
            <a:pPr marL="628650" lvl="1" indent="-171450">
              <a:buFont typeface="Arial"/>
              <a:buChar char="•"/>
            </a:pPr>
            <a:r>
              <a:rPr lang="en-CA" baseline="0" dirty="0" smtClean="0"/>
              <a:t>Maybe you need to change some of the words you use to describe yourself…</a:t>
            </a:r>
          </a:p>
          <a:p>
            <a:pPr marL="628650" lvl="1" indent="-171450">
              <a:buFont typeface="Arial"/>
              <a:buChar char="•"/>
            </a:pPr>
            <a:r>
              <a:rPr lang="en-CA" baseline="0" dirty="0" smtClean="0"/>
              <a:t>Perhaps you need more or different evidence to support and explain your brand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933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Led</a:t>
            </a:r>
            <a:r>
              <a:rPr lang="en-CA" baseline="0" dirty="0" smtClean="0"/>
              <a:t> Zeppelin rose to dominate 1970s rock music because each member of the band brought something unique to the whole. Students need to approach collaboration with that same mindset.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6421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everyone comes back, they will be in their school groups.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BA236-7A4D-6F44-9D37-1479037F22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7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Handout a copy of the schedule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902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907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88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123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535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742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065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1284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0604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C9F0-A1E3-4AB5-88AC-2F1B5C85F58A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792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everyone comes back, they will be in their school groups.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BA236-7A4D-6F44-9D37-1479037F22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Handout a copy of the schedule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6782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2786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8811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smtClean="0"/>
              <a:t>Activity time: 60 minutes</a:t>
            </a:r>
          </a:p>
          <a:p>
            <a:r>
              <a:rPr lang="en-CA" b="1" dirty="0" smtClean="0"/>
              <a:t>2:00-3:00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93361-1D5E-48BB-9609-B6D2C99CDFD7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9796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smtClean="0"/>
              <a:t>Activity time: 60 minutes</a:t>
            </a:r>
          </a:p>
          <a:p>
            <a:r>
              <a:rPr lang="en-CA" b="1" dirty="0" smtClean="0"/>
              <a:t>2:00-3:00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93361-1D5E-48BB-9609-B6D2C99CDFD7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0850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smtClean="0"/>
              <a:t>Activity time: 60 minutes</a:t>
            </a:r>
          </a:p>
          <a:p>
            <a:r>
              <a:rPr lang="en-CA" b="1" dirty="0" smtClean="0"/>
              <a:t>2:00-3:00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93361-1D5E-48BB-9609-B6D2C99CDFD7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55668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cautionary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FEED-5D7A-374E-90E2-3B81F36A90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1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Before going to the next slide, get students to pick the value prop they believe is most</a:t>
            </a:r>
            <a:r>
              <a:rPr lang="en-CA" baseline="0" dirty="0" smtClean="0"/>
              <a:t> effective – and have them justify WHY they believe this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93361-1D5E-48BB-9609-B6D2C99CDFD7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089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5353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4C799-B121-4D97-9E33-1A7FC82E6B32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4351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896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4C799-B121-4D97-9E33-1A7FC82E6B3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7681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can this be used for?</a:t>
            </a:r>
          </a:p>
          <a:p>
            <a:r>
              <a:rPr lang="en-US" dirty="0" smtClean="0"/>
              <a:t>This is a</a:t>
            </a:r>
            <a:r>
              <a:rPr lang="en-US" baseline="0" dirty="0" smtClean="0"/>
              <a:t>n activity that is used to measure creativity.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32F25-A9B3-4734-9482-D3FA924BB96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030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can this be used for?</a:t>
            </a:r>
          </a:p>
          <a:p>
            <a:r>
              <a:rPr lang="en-US" dirty="0" smtClean="0"/>
              <a:t>This is a</a:t>
            </a:r>
            <a:r>
              <a:rPr lang="en-US" baseline="0" dirty="0" smtClean="0"/>
              <a:t>n activity that is used to measure creativity.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32F25-A9B3-4734-9482-D3FA924BB96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92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can this be used for?</a:t>
            </a:r>
          </a:p>
          <a:p>
            <a:r>
              <a:rPr lang="en-US" dirty="0" smtClean="0"/>
              <a:t>This is a</a:t>
            </a:r>
            <a:r>
              <a:rPr lang="en-US" baseline="0" dirty="0" smtClean="0"/>
              <a:t>n activity that is used to measure creativity.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32F25-A9B3-4734-9482-D3FA924BB96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0978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9:30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08474-94B1-4088-B005-012CEBD9C45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064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481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821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4071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234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5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80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9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98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33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59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8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58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04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8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86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25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089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626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5104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3272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eenHACK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0099751" y="4319368"/>
            <a:ext cx="2095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28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908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24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D51E0-62C7-4C8C-ADC5-C59314E6D027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7F221-1D07-490C-9DD8-2692E162FE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0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5071-4603-9740-921B-B80E66C9BE23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47C74-8238-2F4A-9ABE-0D0CDCA8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3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tiff"/><Relationship Id="rId8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3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jpe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5.xml"/><Relationship Id="rId5" Type="http://schemas.openxmlformats.org/officeDocument/2006/relationships/image" Target="../media/image5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jpe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95188" y="4605244"/>
            <a:ext cx="375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66A71E"/>
                </a:solidFill>
                <a:latin typeface="Century Gothic"/>
                <a:cs typeface="Century Gothic"/>
              </a:rPr>
              <a:t>Presenting Partners:</a:t>
            </a:r>
            <a:endParaRPr lang="en-US" sz="2000" b="1" i="1" dirty="0">
              <a:solidFill>
                <a:srgbClr val="66A71E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12" y="321699"/>
            <a:ext cx="4945936" cy="4191768"/>
          </a:xfrm>
          <a:prstGeom prst="rect">
            <a:avLst/>
          </a:prstGeom>
        </p:spPr>
      </p:pic>
      <p:pic>
        <p:nvPicPr>
          <p:cNvPr id="14" name="Picture 13" descr="HenryBernick_Clear background (2) - Cop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" y="5099142"/>
            <a:ext cx="4222901" cy="785989"/>
          </a:xfrm>
          <a:prstGeom prst="rect">
            <a:avLst/>
          </a:prstGeom>
        </p:spPr>
      </p:pic>
      <p:pic>
        <p:nvPicPr>
          <p:cNvPr id="15" name="Picture 14" descr="investbar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625" y="5218341"/>
            <a:ext cx="2431763" cy="443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192" y="5856567"/>
            <a:ext cx="2559711" cy="7567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470" y="5761694"/>
            <a:ext cx="3079555" cy="1110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71" y="5130339"/>
            <a:ext cx="2722512" cy="7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7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256950" y="431664"/>
            <a:ext cx="5487873" cy="5487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5032" y="1915630"/>
            <a:ext cx="9583521" cy="212365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7200" b="1" dirty="0">
                <a:solidFill>
                  <a:srgbClr val="5B9641"/>
                </a:solidFill>
                <a:latin typeface="Century Gothic"/>
                <a:cs typeface="Century Gothic"/>
              </a:rPr>
              <a:t>Let’s </a:t>
            </a:r>
            <a:r>
              <a:rPr lang="en-US" sz="72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Share! </a:t>
            </a:r>
            <a:endParaRPr lang="en-US" sz="7200" b="1" dirty="0">
              <a:solidFill>
                <a:srgbClr val="5B9641"/>
              </a:solidFill>
              <a:latin typeface="Century Gothic"/>
              <a:cs typeface="Century Gothic"/>
            </a:endParaRPr>
          </a:p>
          <a:p>
            <a:pPr algn="ctr"/>
            <a:endParaRPr lang="en-US" sz="1500" dirty="0">
              <a:latin typeface="Century Gothic"/>
              <a:cs typeface="Century Gothic"/>
            </a:endParaRPr>
          </a:p>
          <a:p>
            <a:pPr algn="ctr"/>
            <a:r>
              <a:rPr lang="en-US" sz="4300" dirty="0">
                <a:latin typeface="Century Gothic"/>
                <a:cs typeface="Century Gothic"/>
              </a:rPr>
              <a:t>What could you use a shoe for?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6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3803" y="1982604"/>
            <a:ext cx="10144394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Switch Groups!</a:t>
            </a:r>
          </a:p>
          <a:p>
            <a:pPr algn="ctr"/>
            <a:endParaRPr lang="en-US" sz="1050" dirty="0" smtClean="0">
              <a:latin typeface="Century Gothic"/>
              <a:cs typeface="Century Gothic"/>
            </a:endParaRPr>
          </a:p>
          <a:p>
            <a:pPr algn="ctr"/>
            <a:r>
              <a:rPr lang="en-US" sz="4400" dirty="0" smtClean="0">
                <a:latin typeface="Century Gothic"/>
                <a:cs typeface="Century Gothic"/>
              </a:rPr>
              <a:t>Let’s try on some new collaborators</a:t>
            </a:r>
            <a:endParaRPr lang="en-US" sz="3200" dirty="0"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952" t="28446" r="6471" b="6341"/>
          <a:stretch/>
        </p:blipFill>
        <p:spPr>
          <a:xfrm>
            <a:off x="2222697" y="275845"/>
            <a:ext cx="9303555" cy="45852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495" y="4620461"/>
            <a:ext cx="9529010" cy="144654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300" dirty="0">
                <a:latin typeface="Century Gothic"/>
                <a:cs typeface="Century Gothic"/>
              </a:rPr>
              <a:t>What </a:t>
            </a:r>
            <a:r>
              <a:rPr lang="en-US" sz="43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environmental problems </a:t>
            </a:r>
            <a:r>
              <a:rPr lang="en-US" sz="4300" dirty="0" smtClean="0">
                <a:latin typeface="Century Gothic"/>
                <a:cs typeface="Century Gothic"/>
              </a:rPr>
              <a:t>could you address with this?</a:t>
            </a:r>
            <a:endParaRPr lang="en-US" sz="4300" dirty="0"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952" t="28446" r="6471" b="6341"/>
          <a:stretch/>
        </p:blipFill>
        <p:spPr>
          <a:xfrm>
            <a:off x="2222697" y="275845"/>
            <a:ext cx="9303555" cy="45852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484" y="4625332"/>
            <a:ext cx="3818021" cy="110799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Audience</a:t>
            </a:r>
          </a:p>
          <a:p>
            <a:pPr algn="ctr"/>
            <a:r>
              <a:rPr lang="en-US" sz="2400" i="1" dirty="0" smtClean="0">
                <a:latin typeface="Century Gothic"/>
                <a:cs typeface="Century Gothic"/>
              </a:rPr>
              <a:t>Who</a:t>
            </a:r>
            <a:r>
              <a:rPr lang="en-US" sz="2400" dirty="0" smtClean="0">
                <a:latin typeface="Century Gothic"/>
                <a:cs typeface="Century Gothic"/>
              </a:rPr>
              <a:t> will you help?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57" y="616390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9478" y="4629227"/>
            <a:ext cx="3818021" cy="147732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Problem</a:t>
            </a:r>
          </a:p>
          <a:p>
            <a:pPr algn="ctr"/>
            <a:r>
              <a:rPr lang="en-US" sz="2400" i="1" dirty="0" smtClean="0">
                <a:latin typeface="Century Gothic"/>
                <a:cs typeface="Century Gothic"/>
              </a:rPr>
              <a:t>What</a:t>
            </a:r>
            <a:r>
              <a:rPr lang="en-US" sz="2400" dirty="0" smtClean="0">
                <a:latin typeface="Century Gothic"/>
                <a:cs typeface="Century Gothic"/>
              </a:rPr>
              <a:t> will you help them overcome?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9842" y="4625332"/>
            <a:ext cx="3818021" cy="147732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Solution</a:t>
            </a:r>
          </a:p>
          <a:p>
            <a:pPr algn="ctr"/>
            <a:r>
              <a:rPr lang="en-US" sz="2400" i="1" dirty="0" smtClean="0">
                <a:latin typeface="Century Gothic"/>
                <a:cs typeface="Century Gothic"/>
              </a:rPr>
              <a:t>How </a:t>
            </a:r>
            <a:r>
              <a:rPr lang="en-US" sz="2400" dirty="0" smtClean="0">
                <a:latin typeface="Century Gothic"/>
                <a:cs typeface="Century Gothic"/>
              </a:rPr>
              <a:t>will you help them?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9842" y="678974"/>
            <a:ext cx="3818021" cy="78482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3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- 5 mins -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138863" y="4861091"/>
            <a:ext cx="0" cy="657393"/>
          </a:xfrm>
          <a:prstGeom prst="line">
            <a:avLst/>
          </a:prstGeom>
          <a:ln w="9525">
            <a:solidFill>
              <a:srgbClr val="5B9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27499" y="4861091"/>
            <a:ext cx="0" cy="657393"/>
          </a:xfrm>
          <a:prstGeom prst="line">
            <a:avLst/>
          </a:prstGeom>
          <a:ln w="9525">
            <a:solidFill>
              <a:srgbClr val="5B9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9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256950" y="431664"/>
            <a:ext cx="5487873" cy="5487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9125" y="1355857"/>
            <a:ext cx="9583521" cy="410881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7200" b="1" dirty="0">
                <a:solidFill>
                  <a:srgbClr val="5B9641"/>
                </a:solidFill>
                <a:latin typeface="Century Gothic"/>
                <a:cs typeface="Century Gothic"/>
              </a:rPr>
              <a:t>Let’s </a:t>
            </a:r>
            <a:r>
              <a:rPr lang="en-US" sz="72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Share! </a:t>
            </a:r>
            <a:endParaRPr lang="en-US" sz="7200" b="1" dirty="0">
              <a:solidFill>
                <a:srgbClr val="5B9641"/>
              </a:solidFill>
              <a:latin typeface="Century Gothic"/>
              <a:cs typeface="Century Gothic"/>
            </a:endParaRPr>
          </a:p>
          <a:p>
            <a:pPr algn="ctr"/>
            <a:endParaRPr lang="en-US" sz="1500" dirty="0">
              <a:latin typeface="Century Gothic"/>
              <a:cs typeface="Century Gothic"/>
            </a:endParaRPr>
          </a:p>
          <a:p>
            <a:pPr algn="ctr"/>
            <a:r>
              <a:rPr lang="en-US" sz="4300" b="1" dirty="0" smtClean="0">
                <a:latin typeface="Century Gothic"/>
                <a:cs typeface="Century Gothic"/>
              </a:rPr>
              <a:t>What environmental problems</a:t>
            </a:r>
            <a:r>
              <a:rPr lang="en-US" sz="4300" dirty="0" smtClean="0">
                <a:latin typeface="Century Gothic"/>
                <a:cs typeface="Century Gothic"/>
              </a:rPr>
              <a:t> can you address with a shoe?</a:t>
            </a:r>
          </a:p>
          <a:p>
            <a:pPr algn="ctr"/>
            <a:endParaRPr lang="en-US" sz="4300" dirty="0">
              <a:latin typeface="Century Gothic"/>
              <a:cs typeface="Century Gothic"/>
            </a:endParaRPr>
          </a:p>
          <a:p>
            <a:pPr algn="ctr"/>
            <a:r>
              <a:rPr lang="en-US" sz="4300" b="1" dirty="0" smtClean="0">
                <a:latin typeface="Century Gothic"/>
                <a:cs typeface="Century Gothic"/>
              </a:rPr>
              <a:t>Who</a:t>
            </a:r>
            <a:r>
              <a:rPr lang="en-US" sz="4300" dirty="0" smtClean="0">
                <a:latin typeface="Century Gothic"/>
                <a:cs typeface="Century Gothic"/>
              </a:rPr>
              <a:t> are you helping?</a:t>
            </a:r>
            <a:endParaRPr lang="en-US" sz="4300" dirty="0"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1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1782" y="1445861"/>
            <a:ext cx="12291911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Environmental Problems</a:t>
            </a:r>
            <a:r>
              <a:rPr lang="is-I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…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084" y="2462415"/>
            <a:ext cx="12161460" cy="249383"/>
            <a:chOff x="0" y="2494499"/>
            <a:chExt cx="12161460" cy="249383"/>
          </a:xfrm>
        </p:grpSpPr>
        <p:sp>
          <p:nvSpPr>
            <p:cNvPr id="6" name="Rectangle 5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99911" y="2805394"/>
            <a:ext cx="12291911" cy="86177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800" dirty="0">
                <a:solidFill>
                  <a:srgbClr val="5B9641"/>
                </a:solidFill>
                <a:latin typeface="Century Gothic"/>
                <a:cs typeface="Century Gothic"/>
              </a:rPr>
              <a:t>a</a:t>
            </a:r>
            <a:r>
              <a:rPr lang="en-US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re opportunities to innovate.</a:t>
            </a:r>
            <a:endParaRPr lang="en-US" sz="48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7635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82470"/>
            <a:ext cx="12192001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smtClean="0">
                <a:solidFill>
                  <a:srgbClr val="5B9641"/>
                </a:solidFill>
                <a:latin typeface="Century Gothic"/>
                <a:cs typeface="Century Gothic"/>
              </a:rPr>
              <a:t>Some “seed” </a:t>
            </a:r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challenges</a:t>
            </a:r>
            <a:r>
              <a:rPr lang="is-I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…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99911" y="2019552"/>
            <a:ext cx="12291911" cy="116954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5B9641"/>
                </a:solidFill>
                <a:latin typeface="Century Gothic"/>
                <a:cs typeface="Century Gothic"/>
              </a:rPr>
              <a:t>Rethinking Recycling </a:t>
            </a:r>
          </a:p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Busch Systems </a:t>
            </a:r>
            <a:r>
              <a:rPr lang="en-US" sz="2800" i="1" dirty="0" smtClean="0">
                <a:latin typeface="Century Gothic"/>
                <a:cs typeface="Century Gothic"/>
              </a:rPr>
              <a:t>– how can we recycle e-vapes?</a:t>
            </a:r>
            <a:endParaRPr lang="en-US" sz="2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50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3" y="103694"/>
            <a:ext cx="4213781" cy="4213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03497" y="0"/>
            <a:ext cx="1989056" cy="71549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95738" y="3577472"/>
            <a:ext cx="427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Welcomes:</a:t>
            </a:r>
            <a:endParaRPr lang="en-US" sz="4000" dirty="0">
              <a:solidFill>
                <a:srgbClr val="01B15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8" descr="Busch Systems Custom Recycling B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471" y="4599773"/>
            <a:ext cx="6573910" cy="141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3695"/>
            <a:ext cx="12292552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Background</a:t>
            </a:r>
            <a:endParaRPr lang="en-US" dirty="0">
              <a:solidFill>
                <a:srgbClr val="008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0853" y="2116432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Craig Busch founded Busch Systems as a student at York U.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Busch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Systems started out producing blue boxes in 1985.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Operating out of Barrie, Busch serves the North American market.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Serves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government, institutional and corporate customers. 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By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1990 Busch supplied 50% of the blue boxes used in Canada.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303497" y="0"/>
            <a:ext cx="1989056" cy="71549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" y="103695"/>
            <a:ext cx="1527142" cy="1527142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7" b="18232"/>
          <a:stretch/>
        </p:blipFill>
        <p:spPr bwMode="auto">
          <a:xfrm>
            <a:off x="6135074" y="2550695"/>
            <a:ext cx="3995802" cy="324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7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03497" y="0"/>
            <a:ext cx="1989056" cy="71549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" y="103695"/>
            <a:ext cx="1386526" cy="138652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83" y="350142"/>
            <a:ext cx="30575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32" y="796958"/>
            <a:ext cx="28670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Aristata Designer Recycling &amp; Waste B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4" y="1650304"/>
            <a:ext cx="3460857" cy="379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57" y="2950467"/>
            <a:ext cx="26955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84" y="3749784"/>
            <a:ext cx="27336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38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3117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Our Mission:</a:t>
            </a:r>
            <a:endParaRPr lang="en-CA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539" y="2635576"/>
            <a:ext cx="11136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Collaborate to propose </a:t>
            </a:r>
            <a:r>
              <a:rPr lang="en-CA" sz="3200" b="1" dirty="0" smtClean="0">
                <a:solidFill>
                  <a:srgbClr val="66A71E"/>
                </a:solidFill>
                <a:latin typeface="Century Gothic"/>
                <a:cs typeface="Century Gothic"/>
              </a:rPr>
              <a:t>viable</a:t>
            </a:r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, </a:t>
            </a:r>
            <a:r>
              <a:rPr lang="en-CA" sz="3200" b="1" dirty="0" smtClean="0">
                <a:solidFill>
                  <a:srgbClr val="66A71E"/>
                </a:solidFill>
                <a:latin typeface="Century Gothic"/>
                <a:cs typeface="Century Gothic"/>
              </a:rPr>
              <a:t>sustainable</a:t>
            </a:r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 </a:t>
            </a:r>
            <a:r>
              <a:rPr lang="en-CA" sz="3200" b="1" dirty="0" smtClean="0">
                <a:solidFill>
                  <a:srgbClr val="66A71E"/>
                </a:solidFill>
                <a:latin typeface="Century Gothic"/>
                <a:cs typeface="Century Gothic"/>
              </a:rPr>
              <a:t>solutions </a:t>
            </a:r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to specific environmental problems in our communities.  </a:t>
            </a:r>
            <a:endParaRPr lang="en-CA" sz="3200" dirty="0">
              <a:solidFill>
                <a:srgbClr val="66A71E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366" y="3912531"/>
            <a:ext cx="11901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Identify and leverage the </a:t>
            </a:r>
            <a:r>
              <a:rPr lang="en-CA" sz="3200" b="1" dirty="0" smtClean="0">
                <a:solidFill>
                  <a:srgbClr val="66A71E"/>
                </a:solidFill>
                <a:latin typeface="Century Gothic"/>
                <a:cs typeface="Century Gothic"/>
              </a:rPr>
              <a:t>mindsets</a:t>
            </a:r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, </a:t>
            </a:r>
            <a:r>
              <a:rPr lang="en-CA" sz="3200" b="1" dirty="0" smtClean="0">
                <a:solidFill>
                  <a:srgbClr val="66A71E"/>
                </a:solidFill>
                <a:latin typeface="Century Gothic"/>
                <a:cs typeface="Century Gothic"/>
              </a:rPr>
              <a:t>strategies</a:t>
            </a:r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 and </a:t>
            </a:r>
            <a:r>
              <a:rPr lang="en-CA" sz="3200" b="1" dirty="0" smtClean="0">
                <a:solidFill>
                  <a:srgbClr val="66A71E"/>
                </a:solidFill>
                <a:latin typeface="Century Gothic"/>
                <a:cs typeface="Century Gothic"/>
              </a:rPr>
              <a:t>supports</a:t>
            </a:r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 that will allow us to innovate in a variety of contexts.  </a:t>
            </a:r>
            <a:endParaRPr lang="en-CA" sz="3200" dirty="0">
              <a:solidFill>
                <a:srgbClr val="66A71E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2000801"/>
            <a:ext cx="12192000" cy="267821"/>
            <a:chOff x="0" y="2494499"/>
            <a:chExt cx="12161460" cy="249383"/>
          </a:xfrm>
        </p:grpSpPr>
        <p:sp>
          <p:nvSpPr>
            <p:cNvPr id="19" name="Rectangle 18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976" y="1854868"/>
            <a:ext cx="9205962" cy="256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As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e-cigarettes continue to become more </a:t>
            </a:r>
            <a:r>
              <a:rPr lang="en-CA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popular, single-use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items such as cartomizers and disposable </a:t>
            </a:r>
            <a:r>
              <a:rPr lang="en-CA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e-cigarettes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take up an increasing amount of landfill </a:t>
            </a:r>
            <a:r>
              <a:rPr lang="en-CA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space</a:t>
            </a:r>
            <a:r>
              <a:rPr lang="en-CA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. </a:t>
            </a:r>
            <a:endParaRPr lang="en-CA" dirty="0" smtClean="0">
              <a:solidFill>
                <a:schemeClr val="accent5">
                  <a:lumMod val="7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03497" y="0"/>
            <a:ext cx="1989056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" y="103695"/>
            <a:ext cx="1386526" cy="1386526"/>
          </a:xfrm>
          <a:prstGeom prst="rect">
            <a:avLst/>
          </a:prstGeom>
        </p:spPr>
      </p:pic>
      <p:pic>
        <p:nvPicPr>
          <p:cNvPr id="3074" name="Picture 2" descr="Image result for evap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3"/>
          <a:stretch/>
        </p:blipFill>
        <p:spPr bwMode="auto">
          <a:xfrm>
            <a:off x="5924811" y="3384884"/>
            <a:ext cx="4378686" cy="34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103695"/>
            <a:ext cx="12292552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The problem with e-vapes</a:t>
            </a:r>
            <a:endParaRPr lang="en-US" dirty="0">
              <a:solidFill>
                <a:srgbClr val="008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4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95" y="1912781"/>
            <a:ext cx="9332934" cy="370790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There are 2.1 million e-cigarette users in the UK, 9 million in the U.S. and 1.9 million in Canada.</a:t>
            </a:r>
          </a:p>
          <a:p>
            <a:r>
              <a:rPr lang="en-CA" dirty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About 3.7 percent of adults used e-cigarettes every day or some </a:t>
            </a:r>
            <a:r>
              <a:rPr lang="en-CA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days.  Usage trends to 18-30 crowd.</a:t>
            </a:r>
            <a:endParaRPr lang="en-CA" dirty="0">
              <a:solidFill>
                <a:schemeClr val="accent5">
                  <a:lumMod val="7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CA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Many e-cigarette users believe that the devices are disposable. They contain many recyclable and toxic materials</a:t>
            </a:r>
            <a:r>
              <a:rPr lang="en-CA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CA" dirty="0">
              <a:solidFill>
                <a:schemeClr val="accent5">
                  <a:lumMod val="7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46498" y="0"/>
            <a:ext cx="184550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" y="103695"/>
            <a:ext cx="1386526" cy="138652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103695"/>
            <a:ext cx="12292552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The scale of the problem</a:t>
            </a:r>
            <a:endParaRPr lang="en-US" dirty="0">
              <a:solidFill>
                <a:srgbClr val="008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0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010" y="2057160"/>
            <a:ext cx="9332934" cy="3707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66A71E"/>
                </a:solidFill>
                <a:latin typeface="Century Gothic" charset="0"/>
                <a:ea typeface="Century Gothic" charset="0"/>
                <a:cs typeface="Century Gothic" charset="0"/>
              </a:rPr>
              <a:t>Develop </a:t>
            </a:r>
            <a:r>
              <a:rPr lang="en-US" dirty="0" smtClean="0">
                <a:solidFill>
                  <a:srgbClr val="66A71E"/>
                </a:solidFill>
                <a:latin typeface="Century Gothic" charset="0"/>
                <a:ea typeface="Century Gothic" charset="0"/>
                <a:cs typeface="Century Gothic" charset="0"/>
              </a:rPr>
              <a:t>a universal solution to </a:t>
            </a:r>
            <a:r>
              <a:rPr lang="en-US" dirty="0" smtClean="0">
                <a:solidFill>
                  <a:srgbClr val="66A71E"/>
                </a:solidFill>
                <a:latin typeface="Century Gothic" charset="0"/>
                <a:ea typeface="Century Gothic" charset="0"/>
                <a:cs typeface="Century Gothic" charset="0"/>
              </a:rPr>
              <a:t>capture e-vapes for </a:t>
            </a:r>
            <a:r>
              <a:rPr lang="en-US" dirty="0" smtClean="0">
                <a:solidFill>
                  <a:srgbClr val="66A71E"/>
                </a:solidFill>
                <a:latin typeface="Century Gothic" charset="0"/>
                <a:ea typeface="Century Gothic" charset="0"/>
                <a:cs typeface="Century Gothic" charset="0"/>
              </a:rPr>
              <a:t>recycling</a:t>
            </a:r>
            <a:r>
              <a:rPr lang="en-US" dirty="0" smtClean="0">
                <a:solidFill>
                  <a:srgbClr val="66A71E"/>
                </a:solidFill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66A71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66A71E"/>
                </a:solidFill>
                <a:latin typeface="Century Gothic" charset="0"/>
                <a:ea typeface="Century Gothic" charset="0"/>
                <a:cs typeface="Century Gothic" charset="0"/>
              </a:rPr>
              <a:t>What would an e-vape recycling service or container look like?</a:t>
            </a:r>
            <a:endParaRPr lang="en-US" dirty="0">
              <a:solidFill>
                <a:srgbClr val="66A71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46498" y="0"/>
            <a:ext cx="184550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" y="103695"/>
            <a:ext cx="1386526" cy="138652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" y="103695"/>
            <a:ext cx="122925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Your Challenge:</a:t>
            </a:r>
            <a:endParaRPr lang="en-US" dirty="0">
              <a:solidFill>
                <a:srgbClr val="008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6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82470"/>
            <a:ext cx="12192001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smtClean="0">
                <a:solidFill>
                  <a:srgbClr val="5B9641"/>
                </a:solidFill>
                <a:latin typeface="Century Gothic"/>
                <a:cs typeface="Century Gothic"/>
              </a:rPr>
              <a:t>Some “seed” </a:t>
            </a:r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challenges</a:t>
            </a:r>
            <a:r>
              <a:rPr lang="is-I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…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99911" y="2019552"/>
            <a:ext cx="12291911" cy="116954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5B9641"/>
                </a:solidFill>
                <a:latin typeface="Century Gothic"/>
                <a:cs typeface="Century Gothic"/>
              </a:rPr>
              <a:t>Rethinking Recycling </a:t>
            </a:r>
          </a:p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Busch Systems </a:t>
            </a:r>
            <a:r>
              <a:rPr lang="en-US" sz="2800" i="1" dirty="0" smtClean="0">
                <a:latin typeface="Century Gothic"/>
                <a:cs typeface="Century Gothic"/>
              </a:rPr>
              <a:t>– how can we recycle e-vapes?</a:t>
            </a:r>
            <a:endParaRPr lang="en-US" sz="2800" i="1" dirty="0"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1074" y="3636969"/>
            <a:ext cx="9849852" cy="16004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5B9641"/>
                </a:solidFill>
                <a:latin typeface="Century Gothic"/>
                <a:cs typeface="Century Gothic"/>
              </a:rPr>
              <a:t>Green Space Design</a:t>
            </a:r>
          </a:p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Lakehead </a:t>
            </a:r>
            <a:r>
              <a:rPr lang="en-US" sz="2800" i="1" dirty="0" smtClean="0">
                <a:latin typeface="Century Gothic"/>
                <a:cs typeface="Century Gothic"/>
              </a:rPr>
              <a:t>– how can we reduce the carbon footprint of the campus? </a:t>
            </a:r>
            <a:endParaRPr lang="en-US" sz="2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00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3" y="103694"/>
            <a:ext cx="4213781" cy="4213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03497" y="0"/>
            <a:ext cx="1989056" cy="71549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9906" y="3397454"/>
            <a:ext cx="427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Welcomes:</a:t>
            </a:r>
            <a:endParaRPr lang="en-US" sz="4000" dirty="0">
              <a:solidFill>
                <a:srgbClr val="01B15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10" descr="Lakehead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84" y="4642035"/>
            <a:ext cx="6589522" cy="139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539" y="2664328"/>
            <a:ext cx="8984530" cy="365068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The </a:t>
            </a:r>
            <a:r>
              <a:rPr lang="en-US" sz="2400" dirty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University Avenue campus is the first in North America to be entirely built to </a:t>
            </a:r>
            <a:r>
              <a:rPr lang="en-US" sz="2400" i="1" dirty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Leadership in Energy and Environmental Design</a:t>
            </a:r>
            <a:r>
              <a:rPr lang="en-US" sz="2400" dirty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 (</a:t>
            </a:r>
            <a:r>
              <a:rPr lang="en-US" sz="2400" dirty="0" smtClean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LEED) </a:t>
            </a:r>
            <a:r>
              <a:rPr lang="en-US" sz="2400" dirty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certification standards.</a:t>
            </a:r>
          </a:p>
          <a:p>
            <a:endParaRPr lang="en-US" sz="2400" dirty="0" smtClean="0">
              <a:solidFill>
                <a:srgbClr val="01B15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2400" dirty="0" smtClean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Over </a:t>
            </a:r>
            <a:r>
              <a:rPr lang="en-US" sz="2400" dirty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50% of the roof is covered with a natural ground cover, which acts as a cooling agent and helps manage runoff.</a:t>
            </a:r>
          </a:p>
          <a:p>
            <a:endParaRPr lang="en-US" sz="2400" dirty="0" smtClean="0">
              <a:solidFill>
                <a:srgbClr val="01B15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2400" dirty="0" smtClean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The </a:t>
            </a:r>
            <a:r>
              <a:rPr lang="en-US" sz="2400" dirty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building also uses a geothermal heating system</a:t>
            </a:r>
            <a:r>
              <a:rPr lang="en-US" sz="2400" dirty="0" smtClean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sz="2400" dirty="0" smtClean="0">
              <a:solidFill>
                <a:srgbClr val="01B15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03497" y="0"/>
            <a:ext cx="1989056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" y="103695"/>
            <a:ext cx="1386526" cy="138652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28147" y="1598733"/>
            <a:ext cx="8966922" cy="1065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Lakehead’s campus serves over 1,400 students in their downtown and University Avenue sites.  </a:t>
            </a:r>
            <a:endParaRPr lang="en-US" dirty="0" smtClean="0">
              <a:solidFill>
                <a:srgbClr val="01B15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103695"/>
            <a:ext cx="12191999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Background</a:t>
            </a:r>
            <a:endParaRPr lang="en-US" dirty="0">
              <a:solidFill>
                <a:srgbClr val="008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5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989" y="2025277"/>
            <a:ext cx="8791074" cy="4553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How can we </a:t>
            </a:r>
            <a:r>
              <a:rPr lang="en-US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further reduce </a:t>
            </a:r>
            <a:r>
              <a:rPr lang="en-US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our carbon footprint on campus</a:t>
            </a:r>
            <a:r>
              <a:rPr lang="en-US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?</a:t>
            </a:r>
          </a:p>
          <a:p>
            <a:endParaRPr lang="en-US" dirty="0" smtClean="0">
              <a:solidFill>
                <a:srgbClr val="00B05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Textbooks</a:t>
            </a:r>
            <a:endParaRPr lang="en-US" dirty="0" smtClean="0">
              <a:solidFill>
                <a:srgbClr val="00B05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E-waste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Food waste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Power consumption</a:t>
            </a:r>
          </a:p>
          <a:p>
            <a:pPr marL="457200" lvl="1" indent="0">
              <a:buNone/>
            </a:pPr>
            <a:endParaRPr lang="en-US" dirty="0">
              <a:solidFill>
                <a:srgbClr val="00B05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04516" y="0"/>
            <a:ext cx="1989056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0" y="122548"/>
            <a:ext cx="1386526" cy="1386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48" y="2674435"/>
            <a:ext cx="4598709" cy="360870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" y="103695"/>
            <a:ext cx="122925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Your Challenge:</a:t>
            </a:r>
            <a:endParaRPr lang="en-US" dirty="0">
              <a:solidFill>
                <a:srgbClr val="008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0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82470"/>
            <a:ext cx="12192001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smtClean="0">
                <a:solidFill>
                  <a:srgbClr val="5B9641"/>
                </a:solidFill>
                <a:latin typeface="Century Gothic"/>
                <a:cs typeface="Century Gothic"/>
              </a:rPr>
              <a:t>Some “seed” </a:t>
            </a:r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challenges</a:t>
            </a:r>
            <a:r>
              <a:rPr lang="is-I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…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3623" y="1795903"/>
            <a:ext cx="9564753" cy="16004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5B9641"/>
                </a:solidFill>
                <a:latin typeface="Century Gothic"/>
                <a:cs typeface="Century Gothic"/>
              </a:rPr>
              <a:t>Transportation Solutions </a:t>
            </a:r>
          </a:p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GEEP </a:t>
            </a:r>
            <a:r>
              <a:rPr lang="en-US" sz="2800" i="1" dirty="0" smtClean="0">
                <a:latin typeface="Century Gothic"/>
                <a:cs typeface="Century Gothic"/>
              </a:rPr>
              <a:t>– how do we more efficiently transport e-waste such as “button batteries”?</a:t>
            </a:r>
            <a:endParaRPr lang="en-US" sz="2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461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3" y="103694"/>
            <a:ext cx="4213781" cy="42137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03497" y="0"/>
            <a:ext cx="1989056" cy="71549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48664" y="3429538"/>
            <a:ext cx="427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1B150"/>
                </a:solidFill>
                <a:latin typeface="Century Gothic" charset="0"/>
                <a:ea typeface="Century Gothic" charset="0"/>
                <a:cs typeface="Century Gothic" charset="0"/>
              </a:rPr>
              <a:t>Welcomes:</a:t>
            </a:r>
            <a:endParaRPr lang="en-US" sz="4000" dirty="0">
              <a:solidFill>
                <a:srgbClr val="01B15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26" name="Picture 2" descr="global electric electronic processing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83" y="4379798"/>
            <a:ext cx="41148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61136" y="5811626"/>
            <a:ext cx="6869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600" b="1" dirty="0" smtClean="0">
                <a:solidFill>
                  <a:srgbClr val="92D050"/>
                </a:solidFill>
              </a:rPr>
              <a:t>Responsible. Sustainable. Secure</a:t>
            </a:r>
            <a:r>
              <a:rPr lang="en-CA" b="1" dirty="0" smtClean="0">
                <a:solidFill>
                  <a:srgbClr val="92D050"/>
                </a:solidFill>
              </a:rPr>
              <a:t>.</a:t>
            </a:r>
            <a:endParaRPr lang="en-CA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5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1162" y="1768601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Barrie company that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“de-manufactures”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electronic waste….almost 100%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Data secure refurbishing and asset remarketing</a:t>
            </a:r>
          </a:p>
          <a:p>
            <a:r>
              <a:rPr lang="en-CA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Safe</a:t>
            </a:r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, secure reuse and recycling of waste electric and electronic equipment (WEEE) </a:t>
            </a:r>
            <a:endParaRPr lang="en-CA" dirty="0" smtClean="0">
              <a:solidFill>
                <a:schemeClr val="accent1">
                  <a:lumMod val="7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CA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130 million pounds of e-waste yearly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303497" y="0"/>
            <a:ext cx="1989056" cy="71549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" y="103695"/>
            <a:ext cx="1527142" cy="1527142"/>
          </a:xfrm>
          <a:prstGeom prst="rect">
            <a:avLst/>
          </a:prstGeom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56" y="1768601"/>
            <a:ext cx="5511339" cy="394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103695"/>
            <a:ext cx="12191999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Background</a:t>
            </a:r>
            <a:endParaRPr lang="en-US" dirty="0">
              <a:solidFill>
                <a:srgbClr val="008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5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0061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Today:</a:t>
            </a:r>
            <a:endParaRPr lang="en-CA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538" y="1390998"/>
            <a:ext cx="1113692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The Entrepreneurial Mindset</a:t>
            </a:r>
          </a:p>
          <a:p>
            <a:pPr algn="ctr"/>
            <a:endParaRPr lang="en-CA" sz="1200" dirty="0" smtClean="0">
              <a:solidFill>
                <a:srgbClr val="66A71E"/>
              </a:solidFill>
              <a:latin typeface="Century Gothic"/>
              <a:cs typeface="Century Gothic"/>
            </a:endParaRPr>
          </a:p>
          <a:p>
            <a:pPr algn="ctr"/>
            <a:r>
              <a:rPr lang="en-CA" sz="3200" dirty="0" smtClean="0">
                <a:solidFill>
                  <a:srgbClr val="5B9641"/>
                </a:solidFill>
                <a:latin typeface="Century Gothic"/>
                <a:cs typeface="Century Gothic"/>
              </a:rPr>
              <a:t>Environmental Problems as Opportunities</a:t>
            </a:r>
          </a:p>
          <a:p>
            <a:pPr algn="ctr"/>
            <a:endParaRPr lang="en-CA" sz="1200" dirty="0" smtClean="0">
              <a:solidFill>
                <a:srgbClr val="66A71E"/>
              </a:solidFill>
              <a:latin typeface="Century Gothic"/>
              <a:cs typeface="Century Gothic"/>
            </a:endParaRPr>
          </a:p>
          <a:p>
            <a:pPr algn="ctr"/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Building </a:t>
            </a:r>
            <a:r>
              <a:rPr lang="en-CA" sz="3200" dirty="0">
                <a:solidFill>
                  <a:srgbClr val="66A71E"/>
                </a:solidFill>
                <a:latin typeface="Century Gothic"/>
                <a:cs typeface="Century Gothic"/>
              </a:rPr>
              <a:t>Y</a:t>
            </a:r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our Start-up Team</a:t>
            </a:r>
          </a:p>
          <a:p>
            <a:pPr algn="ctr"/>
            <a:endParaRPr lang="en-CA" sz="1200" dirty="0" smtClean="0">
              <a:solidFill>
                <a:srgbClr val="66A71E"/>
              </a:solidFill>
              <a:latin typeface="Century Gothic"/>
              <a:cs typeface="Century Gothic"/>
            </a:endParaRPr>
          </a:p>
          <a:p>
            <a:pPr algn="ctr"/>
            <a:r>
              <a:rPr lang="en-CA" sz="3200" dirty="0" smtClean="0">
                <a:solidFill>
                  <a:srgbClr val="5B9641"/>
                </a:solidFill>
                <a:latin typeface="Century Gothic"/>
                <a:cs typeface="Century Gothic"/>
              </a:rPr>
              <a:t>Empathy &amp; Need Finding</a:t>
            </a:r>
          </a:p>
          <a:p>
            <a:pPr algn="ctr"/>
            <a:endParaRPr lang="en-CA" sz="1200" dirty="0" smtClean="0">
              <a:solidFill>
                <a:srgbClr val="66A71E"/>
              </a:solidFill>
              <a:latin typeface="Century Gothic"/>
              <a:cs typeface="Century Gothic"/>
            </a:endParaRPr>
          </a:p>
          <a:p>
            <a:pPr algn="ctr"/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Ideation</a:t>
            </a:r>
            <a:r>
              <a:rPr lang="en-CA" sz="3200" dirty="0">
                <a:solidFill>
                  <a:srgbClr val="66A71E"/>
                </a:solidFill>
                <a:latin typeface="Century Gothic"/>
                <a:cs typeface="Century Gothic"/>
              </a:rPr>
              <a:t> </a:t>
            </a:r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Tools</a:t>
            </a:r>
          </a:p>
          <a:p>
            <a:pPr algn="ctr"/>
            <a:endParaRPr lang="en-CA" sz="1200" dirty="0" smtClean="0">
              <a:solidFill>
                <a:srgbClr val="66A71E"/>
              </a:solidFill>
              <a:latin typeface="Century Gothic"/>
              <a:cs typeface="Century Gothic"/>
            </a:endParaRPr>
          </a:p>
          <a:p>
            <a:pPr algn="ctr"/>
            <a:r>
              <a:rPr lang="en-CA" sz="3200" dirty="0" smtClean="0">
                <a:solidFill>
                  <a:srgbClr val="5B9641"/>
                </a:solidFill>
                <a:latin typeface="Century Gothic"/>
                <a:cs typeface="Century Gothic"/>
              </a:rPr>
              <a:t>Rapid Prototyping</a:t>
            </a:r>
          </a:p>
          <a:p>
            <a:pPr algn="ctr"/>
            <a:endParaRPr lang="en-CA" sz="1200" dirty="0" smtClean="0">
              <a:solidFill>
                <a:srgbClr val="66A71E"/>
              </a:solidFill>
              <a:latin typeface="Century Gothic"/>
              <a:cs typeface="Century Gothic"/>
            </a:endParaRPr>
          </a:p>
          <a:p>
            <a:pPr algn="ctr"/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Business Model Basics  </a:t>
            </a:r>
            <a:endParaRPr lang="en-CA" sz="3200" dirty="0">
              <a:solidFill>
                <a:srgbClr val="66A71E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12989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1031709"/>
            <a:ext cx="12192000" cy="267821"/>
            <a:chOff x="0" y="2494499"/>
            <a:chExt cx="12161460" cy="249383"/>
          </a:xfrm>
        </p:grpSpPr>
        <p:sp>
          <p:nvSpPr>
            <p:cNvPr id="10" name="Rectangle 9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7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03497" y="0"/>
            <a:ext cx="1989056" cy="71549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" y="103695"/>
            <a:ext cx="1386526" cy="1386526"/>
          </a:xfrm>
          <a:prstGeom prst="rect">
            <a:avLst/>
          </a:prstGeom>
        </p:spPr>
      </p:pic>
      <p:pic>
        <p:nvPicPr>
          <p:cNvPr id="3074" name="Picture 2" descr="Image result for geep barr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3" y="1565377"/>
            <a:ext cx="3990732" cy="257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eep barr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435" y="457004"/>
            <a:ext cx="5256700" cy="312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geep recycl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63" y="3765224"/>
            <a:ext cx="4233413" cy="292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geep recycl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28" y="3561330"/>
            <a:ext cx="5383090" cy="237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8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884" y="1889250"/>
            <a:ext cx="10021780" cy="21665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U</a:t>
            </a:r>
            <a:r>
              <a:rPr lang="en-CA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sed </a:t>
            </a:r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in watches, hearing aids, toys, </a:t>
            </a:r>
            <a:r>
              <a:rPr lang="en-CA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and </a:t>
            </a:r>
            <a:r>
              <a:rPr lang="en-CA" dirty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remote controls. </a:t>
            </a:r>
            <a:endParaRPr lang="en-CA" dirty="0" smtClean="0">
              <a:solidFill>
                <a:schemeClr val="accent1">
                  <a:lumMod val="7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r>
              <a:rPr lang="en-CA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May </a:t>
            </a:r>
            <a:r>
              <a:rPr lang="en-CA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containing Alkaline manganese, Mercuric oxide, Zinc, Silver oxide, Lithium </a:t>
            </a:r>
          </a:p>
          <a:p>
            <a:pPr lvl="1"/>
            <a:r>
              <a:rPr lang="en-CA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To transport them, they are extracted by hand and taped to prevent arcing and fires while shipping.</a:t>
            </a:r>
          </a:p>
          <a:p>
            <a:pPr lvl="1"/>
            <a:r>
              <a:rPr lang="en-CA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The process is labour intensive and “old school”.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03497" y="0"/>
            <a:ext cx="1989056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" y="103695"/>
            <a:ext cx="1386526" cy="1386526"/>
          </a:xfrm>
          <a:prstGeom prst="rect">
            <a:avLst/>
          </a:prstGeom>
        </p:spPr>
      </p:pic>
      <p:pic>
        <p:nvPicPr>
          <p:cNvPr id="4098" name="Picture 2" descr="Image result for button batteries ta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02" y="4316841"/>
            <a:ext cx="7638337" cy="226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6751" y="302632"/>
            <a:ext cx="6447688" cy="1325563"/>
          </a:xfrm>
        </p:spPr>
        <p:txBody>
          <a:bodyPr/>
          <a:lstStyle/>
          <a:p>
            <a:pPr algn="ctr"/>
            <a:r>
              <a:rPr lang="en-US" smtClean="0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The Problem with “Button Batteries”</a:t>
            </a:r>
            <a:endParaRPr lang="en-US" dirty="0">
              <a:solidFill>
                <a:srgbClr val="008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7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010" y="1812918"/>
            <a:ext cx="9332934" cy="137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Develop a method to secure and ship the button batteries that is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cheap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safe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,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simple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.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46498" y="0"/>
            <a:ext cx="184550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4" y="103695"/>
            <a:ext cx="1386526" cy="1386526"/>
          </a:xfrm>
          <a:prstGeom prst="rect">
            <a:avLst/>
          </a:prstGeom>
        </p:spPr>
      </p:pic>
      <p:pic>
        <p:nvPicPr>
          <p:cNvPr id="5122" name="Picture 2" descr="Image result for button batte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54" y="3192379"/>
            <a:ext cx="5176337" cy="291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" y="103695"/>
            <a:ext cx="119192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Your Challenge:</a:t>
            </a:r>
            <a:endParaRPr lang="en-US" dirty="0">
              <a:solidFill>
                <a:srgbClr val="008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3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82470"/>
            <a:ext cx="12192001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smtClean="0">
                <a:solidFill>
                  <a:srgbClr val="5B9641"/>
                </a:solidFill>
                <a:latin typeface="Century Gothic"/>
                <a:cs typeface="Century Gothic"/>
              </a:rPr>
              <a:t>Some “seed” </a:t>
            </a:r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challenges</a:t>
            </a:r>
            <a:r>
              <a:rPr lang="is-I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…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3623" y="1795903"/>
            <a:ext cx="9564753" cy="16004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5B9641"/>
                </a:solidFill>
                <a:latin typeface="Century Gothic"/>
                <a:cs typeface="Century Gothic"/>
              </a:rPr>
              <a:t>Transportation Solutions </a:t>
            </a:r>
          </a:p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GEEP </a:t>
            </a:r>
            <a:r>
              <a:rPr lang="en-US" sz="2800" i="1" dirty="0" smtClean="0">
                <a:latin typeface="Century Gothic"/>
                <a:cs typeface="Century Gothic"/>
              </a:rPr>
              <a:t>– how do we more efficiently transport e-waste such as “button batteries”?</a:t>
            </a:r>
            <a:endParaRPr lang="en-US" sz="2800" i="1" dirty="0"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9911" y="3555667"/>
            <a:ext cx="12291911" cy="16004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5B9641"/>
                </a:solidFill>
                <a:latin typeface="Century Gothic"/>
                <a:cs typeface="Century Gothic"/>
              </a:rPr>
              <a:t>Green “Nudging”</a:t>
            </a:r>
          </a:p>
          <a:p>
            <a:pPr algn="ctr"/>
            <a:r>
              <a:rPr lang="en-US" sz="2800" dirty="0" err="1" smtClean="0">
                <a:latin typeface="Century Gothic"/>
                <a:cs typeface="Century Gothic"/>
              </a:rPr>
              <a:t>greenHACK</a:t>
            </a:r>
            <a:r>
              <a:rPr lang="en-US" sz="2800" dirty="0" smtClean="0">
                <a:latin typeface="Century Gothic"/>
                <a:cs typeface="Century Gothic"/>
              </a:rPr>
              <a:t> </a:t>
            </a:r>
            <a:r>
              <a:rPr lang="en-US" sz="2800" i="1" dirty="0" smtClean="0">
                <a:latin typeface="Century Gothic"/>
                <a:cs typeface="Century Gothic"/>
              </a:rPr>
              <a:t>– what small changes can we encourage people to make that would have large environmental benefits? </a:t>
            </a:r>
            <a:endParaRPr lang="en-US" sz="2800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789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0020" y="819126"/>
            <a:ext cx="11421980" cy="86177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Let’s crowdsource a few more</a:t>
            </a:r>
            <a:r>
              <a:rPr lang="is-IS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…</a:t>
            </a:r>
            <a:endParaRPr lang="en-US" sz="48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000330"/>
            <a:ext cx="12192000" cy="2844385"/>
            <a:chOff x="0" y="2000330"/>
            <a:chExt cx="12192000" cy="2844385"/>
          </a:xfrm>
        </p:grpSpPr>
        <p:sp>
          <p:nvSpPr>
            <p:cNvPr id="6" name="Rectangle 5"/>
            <p:cNvSpPr/>
            <p:nvPr/>
          </p:nvSpPr>
          <p:spPr>
            <a:xfrm>
              <a:off x="0" y="2000330"/>
              <a:ext cx="12192000" cy="2844385"/>
            </a:xfrm>
            <a:prstGeom prst="rect">
              <a:avLst/>
            </a:prstGeom>
            <a:solidFill>
              <a:srgbClr val="D9D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2527" y="2223231"/>
              <a:ext cx="10700084" cy="2339098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5B9641"/>
                  </a:solidFill>
                  <a:latin typeface="Century Gothic"/>
                  <a:cs typeface="Century Gothic"/>
                </a:rPr>
                <a:t>Propose an environmental </a:t>
              </a:r>
              <a:r>
                <a:rPr lang="en-US" sz="3600" b="1" dirty="0" smtClean="0">
                  <a:solidFill>
                    <a:srgbClr val="5B9641"/>
                  </a:solidFill>
                  <a:latin typeface="Century Gothic"/>
                  <a:cs typeface="Century Gothic"/>
                </a:rPr>
                <a:t>challenge</a:t>
              </a:r>
              <a:r>
                <a:rPr lang="en-US" sz="3600" dirty="0" smtClean="0">
                  <a:solidFill>
                    <a:srgbClr val="5B9641"/>
                  </a:solidFill>
                  <a:latin typeface="Century Gothic"/>
                  <a:cs typeface="Century Gothic"/>
                </a:rPr>
                <a:t> or </a:t>
              </a:r>
              <a:r>
                <a:rPr lang="en-US" sz="3600" b="1" dirty="0" smtClean="0">
                  <a:solidFill>
                    <a:srgbClr val="5B9641"/>
                  </a:solidFill>
                  <a:latin typeface="Century Gothic"/>
                  <a:cs typeface="Century Gothic"/>
                </a:rPr>
                <a:t>question</a:t>
              </a:r>
              <a:r>
                <a:rPr lang="en-US" sz="3600" dirty="0" smtClean="0">
                  <a:solidFill>
                    <a:srgbClr val="5B9641"/>
                  </a:solidFill>
                  <a:latin typeface="Century Gothic"/>
                  <a:cs typeface="Century Gothic"/>
                </a:rPr>
                <a:t> you’d like help solving at </a:t>
              </a:r>
              <a:r>
                <a:rPr lang="en-US" sz="3600" dirty="0" err="1" smtClean="0">
                  <a:solidFill>
                    <a:srgbClr val="5B9641"/>
                  </a:solidFill>
                  <a:latin typeface="Century Gothic"/>
                  <a:cs typeface="Century Gothic"/>
                </a:rPr>
                <a:t>greenHACK</a:t>
              </a:r>
              <a:endParaRPr lang="en-US" sz="3600" dirty="0" smtClean="0">
                <a:solidFill>
                  <a:srgbClr val="5B9641"/>
                </a:solidFill>
                <a:latin typeface="Century Gothic"/>
                <a:cs typeface="Century Gothic"/>
              </a:endParaRPr>
            </a:p>
            <a:p>
              <a:pPr algn="ctr"/>
              <a:endParaRPr lang="en-US" sz="3600" dirty="0">
                <a:solidFill>
                  <a:srgbClr val="5B9641"/>
                </a:solidFill>
                <a:latin typeface="Century Gothic"/>
                <a:cs typeface="Century Gothic"/>
              </a:endParaRPr>
            </a:p>
            <a:p>
              <a:pPr algn="ctr"/>
              <a:r>
                <a:rPr lang="en-US" sz="3600" dirty="0" smtClean="0">
                  <a:solidFill>
                    <a:srgbClr val="5B9641"/>
                  </a:solidFill>
                  <a:latin typeface="Century Gothic"/>
                  <a:cs typeface="Century Gothic"/>
                </a:rPr>
                <a:t>(in 30 seconds or less)</a:t>
              </a:r>
              <a:endParaRPr lang="en-US" sz="2400" dirty="0" smtClean="0">
                <a:latin typeface="Century Gothic"/>
                <a:cs typeface="Century Gothic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096500" y="4305300"/>
            <a:ext cx="2095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8230" y="1508312"/>
            <a:ext cx="10818119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smtClean="0">
                <a:solidFill>
                  <a:srgbClr val="5B9641"/>
                </a:solidFill>
                <a:latin typeface="Century Gothic"/>
                <a:cs typeface="Century Gothic"/>
              </a:rPr>
              <a:t>Building Your Start-up Team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084" y="2462415"/>
            <a:ext cx="12161460" cy="249383"/>
            <a:chOff x="0" y="2494499"/>
            <a:chExt cx="12161460" cy="249383"/>
          </a:xfrm>
        </p:grpSpPr>
        <p:sp>
          <p:nvSpPr>
            <p:cNvPr id="6" name="Rectangle 5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2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36628"/>
            <a:ext cx="121919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Step 1:</a:t>
            </a:r>
          </a:p>
          <a:p>
            <a:pPr algn="ctr"/>
            <a:r>
              <a:rPr lang="en-US" sz="4000" dirty="0" smtClean="0">
                <a:latin typeface="Century Gothic"/>
                <a:cs typeface="Century Gothic"/>
              </a:rPr>
              <a:t>Find people with </a:t>
            </a:r>
            <a:r>
              <a:rPr lang="en-US" sz="4000" b="1" dirty="0" smtClean="0">
                <a:latin typeface="Century Gothic"/>
                <a:cs typeface="Century Gothic"/>
              </a:rPr>
              <a:t>common goals</a:t>
            </a:r>
            <a:endParaRPr lang="en-US" sz="4000" b="1" dirty="0"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6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0679" y="353400"/>
            <a:ext cx="44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Screen</a:t>
            </a:r>
            <a:endParaRPr lang="en-US" sz="2400" i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407788" y="610163"/>
            <a:ext cx="1877985" cy="0"/>
          </a:xfrm>
          <a:prstGeom prst="line">
            <a:avLst/>
          </a:prstGeom>
          <a:ln w="31750">
            <a:solidFill>
              <a:srgbClr val="5B96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40108" y="601567"/>
            <a:ext cx="1877985" cy="0"/>
          </a:xfrm>
          <a:prstGeom prst="line">
            <a:avLst/>
          </a:prstGeom>
          <a:ln w="31750">
            <a:solidFill>
              <a:srgbClr val="5B96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745258" y="1172357"/>
            <a:ext cx="2698405" cy="1717291"/>
            <a:chOff x="625998" y="751325"/>
            <a:chExt cx="3187721" cy="1717291"/>
          </a:xfrm>
        </p:grpSpPr>
        <p:sp>
          <p:nvSpPr>
            <p:cNvPr id="8" name="Rectangle 7"/>
            <p:cNvSpPr/>
            <p:nvPr/>
          </p:nvSpPr>
          <p:spPr>
            <a:xfrm>
              <a:off x="625998" y="751325"/>
              <a:ext cx="3187721" cy="1717291"/>
            </a:xfrm>
            <a:prstGeom prst="rect">
              <a:avLst/>
            </a:prstGeom>
            <a:solidFill>
              <a:srgbClr val="D9D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CA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5998" y="1154637"/>
              <a:ext cx="318772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 smtClean="0">
                  <a:solidFill>
                    <a:srgbClr val="008000"/>
                  </a:solidFill>
                  <a:latin typeface="Century Gothic"/>
                  <a:cs typeface="Century Gothic"/>
                </a:rPr>
                <a:t>Rethinking Recycling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138061" y="1216418"/>
            <a:ext cx="2698408" cy="1717291"/>
            <a:chOff x="625998" y="751325"/>
            <a:chExt cx="3187721" cy="1717291"/>
          </a:xfrm>
        </p:grpSpPr>
        <p:sp>
          <p:nvSpPr>
            <p:cNvPr id="20" name="Rectangle 19"/>
            <p:cNvSpPr/>
            <p:nvPr/>
          </p:nvSpPr>
          <p:spPr>
            <a:xfrm>
              <a:off x="625998" y="751325"/>
              <a:ext cx="3187721" cy="1717291"/>
            </a:xfrm>
            <a:prstGeom prst="rect">
              <a:avLst/>
            </a:prstGeom>
            <a:solidFill>
              <a:srgbClr val="D9D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5998" y="1154637"/>
              <a:ext cx="318772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 smtClean="0">
                  <a:solidFill>
                    <a:srgbClr val="008000"/>
                  </a:solidFill>
                  <a:latin typeface="Century Gothic"/>
                  <a:cs typeface="Century Gothic"/>
                </a:rPr>
                <a:t>Green Space Design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38061" y="4267313"/>
            <a:ext cx="2698408" cy="1717291"/>
            <a:chOff x="625998" y="751325"/>
            <a:chExt cx="3187721" cy="1717291"/>
          </a:xfrm>
        </p:grpSpPr>
        <p:sp>
          <p:nvSpPr>
            <p:cNvPr id="23" name="Rectangle 22"/>
            <p:cNvSpPr/>
            <p:nvPr/>
          </p:nvSpPr>
          <p:spPr>
            <a:xfrm>
              <a:off x="625998" y="751325"/>
              <a:ext cx="3187721" cy="1717291"/>
            </a:xfrm>
            <a:prstGeom prst="rect">
              <a:avLst/>
            </a:prstGeom>
            <a:solidFill>
              <a:srgbClr val="D9D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5998" y="1154637"/>
              <a:ext cx="318772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 smtClean="0">
                  <a:solidFill>
                    <a:srgbClr val="008000"/>
                  </a:solidFill>
                  <a:latin typeface="Century Gothic"/>
                  <a:cs typeface="Century Gothic"/>
                </a:rPr>
                <a:t>Green “Nudging”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45258" y="4223251"/>
            <a:ext cx="2698406" cy="1717291"/>
            <a:chOff x="625998" y="751325"/>
            <a:chExt cx="3187721" cy="1717291"/>
          </a:xfrm>
        </p:grpSpPr>
        <p:sp>
          <p:nvSpPr>
            <p:cNvPr id="26" name="Rectangle 25"/>
            <p:cNvSpPr/>
            <p:nvPr/>
          </p:nvSpPr>
          <p:spPr>
            <a:xfrm>
              <a:off x="625998" y="751325"/>
              <a:ext cx="3187721" cy="1717291"/>
            </a:xfrm>
            <a:prstGeom prst="rect">
              <a:avLst/>
            </a:prstGeom>
            <a:solidFill>
              <a:srgbClr val="D9D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CA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5998" y="1154637"/>
              <a:ext cx="318772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 smtClean="0">
                  <a:solidFill>
                    <a:srgbClr val="008000"/>
                  </a:solidFill>
                  <a:latin typeface="Century Gothic"/>
                  <a:cs typeface="Century Gothic"/>
                </a:rPr>
                <a:t>Transportation Solutions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97002" y="2689447"/>
            <a:ext cx="3187721" cy="1717291"/>
            <a:chOff x="625998" y="751325"/>
            <a:chExt cx="3187721" cy="1717291"/>
          </a:xfrm>
        </p:grpSpPr>
        <p:sp>
          <p:nvSpPr>
            <p:cNvPr id="28" name="Rectangle 27"/>
            <p:cNvSpPr/>
            <p:nvPr/>
          </p:nvSpPr>
          <p:spPr>
            <a:xfrm>
              <a:off x="625998" y="751325"/>
              <a:ext cx="3187721" cy="1717291"/>
            </a:xfrm>
            <a:prstGeom prst="rect">
              <a:avLst/>
            </a:prstGeom>
            <a:solidFill>
              <a:srgbClr val="D9D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5998" y="1154637"/>
              <a:ext cx="318772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 smtClean="0">
                  <a:solidFill>
                    <a:srgbClr val="008000"/>
                  </a:solidFill>
                  <a:latin typeface="Century Gothic"/>
                  <a:cs typeface="Century Gothic"/>
                </a:rPr>
                <a:t>Crowdsourced Challenges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62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36628"/>
            <a:ext cx="121919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Step 2:</a:t>
            </a:r>
          </a:p>
          <a:p>
            <a:pPr algn="ctr"/>
            <a:r>
              <a:rPr lang="en-US" sz="4000" dirty="0" smtClean="0">
                <a:latin typeface="Century Gothic"/>
                <a:cs typeface="Century Gothic"/>
              </a:rPr>
              <a:t>Find people with </a:t>
            </a:r>
            <a:r>
              <a:rPr lang="en-US" sz="4000" b="1" dirty="0" smtClean="0">
                <a:latin typeface="Century Gothic"/>
                <a:cs typeface="Century Gothic"/>
              </a:rPr>
              <a:t>diverse skillsets</a:t>
            </a:r>
            <a:endParaRPr lang="en-US" sz="4000" b="1" dirty="0"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9263" y="1296784"/>
            <a:ext cx="3786508" cy="4783436"/>
            <a:chOff x="188335" y="1856362"/>
            <a:chExt cx="3786508" cy="4783435"/>
          </a:xfrm>
        </p:grpSpPr>
        <p:grpSp>
          <p:nvGrpSpPr>
            <p:cNvPr id="3" name="Group 2"/>
            <p:cNvGrpSpPr/>
            <p:nvPr/>
          </p:nvGrpSpPr>
          <p:grpSpPr>
            <a:xfrm>
              <a:off x="188335" y="1856362"/>
              <a:ext cx="3786508" cy="4783435"/>
              <a:chOff x="188335" y="2192263"/>
              <a:chExt cx="3786508" cy="478343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88335" y="2192263"/>
                <a:ext cx="3786508" cy="4783435"/>
              </a:xfrm>
              <a:prstGeom prst="rect">
                <a:avLst/>
              </a:prstGeom>
              <a:solidFill>
                <a:srgbClr val="D9D9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88335" y="2324015"/>
                <a:ext cx="37865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CA" sz="2800" b="1" dirty="0" smtClean="0">
                    <a:solidFill>
                      <a:srgbClr val="5B9641"/>
                    </a:solidFill>
                    <a:latin typeface="Century Gothic" panose="020B0502020202020204" pitchFamily="34" charset="0"/>
                  </a:rPr>
                  <a:t>HACKERS</a:t>
                </a:r>
                <a:endParaRPr lang="en-CA" sz="2800" b="1" dirty="0">
                  <a:solidFill>
                    <a:srgbClr val="5B964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91588" y="2978983"/>
                <a:ext cx="3636271" cy="2749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Arial"/>
                  <a:buChar char="•"/>
                </a:pPr>
                <a:r>
                  <a:rPr lang="en-US" sz="2100" b="1" dirty="0" smtClean="0">
                    <a:latin typeface="Century Gothic"/>
                    <a:cs typeface="Century Gothic"/>
                  </a:rPr>
                  <a:t>Enjoy </a:t>
                </a:r>
                <a:r>
                  <a:rPr lang="en-US" sz="2100" b="1" dirty="0">
                    <a:latin typeface="Century Gothic"/>
                    <a:cs typeface="Century Gothic"/>
                  </a:rPr>
                  <a:t>building things</a:t>
                </a:r>
              </a:p>
              <a:p>
                <a:pPr marL="380990" indent="-380990">
                  <a:buFont typeface="Arial"/>
                  <a:buChar char="•"/>
                </a:pPr>
                <a:endParaRPr lang="en-US" sz="2100" dirty="0">
                  <a:latin typeface="Century Gothic"/>
                  <a:cs typeface="Century Gothic"/>
                </a:endParaRPr>
              </a:p>
              <a:p>
                <a:pPr marL="380990" indent="-380990">
                  <a:buFont typeface="Arial"/>
                  <a:buChar char="•"/>
                </a:pPr>
                <a:r>
                  <a:rPr lang="en-US" sz="2100" dirty="0">
                    <a:latin typeface="Century Gothic"/>
                    <a:cs typeface="Century Gothic"/>
                  </a:rPr>
                  <a:t>Comfortable using and learning new technologies</a:t>
                </a:r>
              </a:p>
              <a:p>
                <a:pPr marL="380990" indent="-380990">
                  <a:buFont typeface="Arial"/>
                  <a:buChar char="•"/>
                </a:pPr>
                <a:endParaRPr lang="en-US" sz="2100" dirty="0">
                  <a:latin typeface="Century Gothic"/>
                  <a:cs typeface="Century Gothic"/>
                </a:endParaRPr>
              </a:p>
              <a:p>
                <a:pPr marL="380990" indent="-380990">
                  <a:buFont typeface="Arial"/>
                  <a:buChar char="•"/>
                </a:pPr>
                <a:r>
                  <a:rPr lang="en-US" sz="2100" dirty="0">
                    <a:latin typeface="Century Gothic"/>
                    <a:cs typeface="Century Gothic"/>
                  </a:rPr>
                  <a:t>Finds unexpected uses for materials</a:t>
                </a:r>
                <a:endParaRPr lang="en-CA" sz="2100" dirty="0">
                  <a:latin typeface="Century Gothic"/>
                  <a:cs typeface="Century Gothic"/>
                </a:endParaRPr>
              </a:p>
            </p:txBody>
          </p:sp>
        </p:grpSp>
        <p:sp>
          <p:nvSpPr>
            <p:cNvPr id="4" name="Oval 3"/>
            <p:cNvSpPr/>
            <p:nvPr/>
          </p:nvSpPr>
          <p:spPr>
            <a:xfrm>
              <a:off x="1717695" y="5671939"/>
              <a:ext cx="727788" cy="70912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317542" y="1296784"/>
            <a:ext cx="3786509" cy="4783436"/>
            <a:chOff x="8256203" y="1856362"/>
            <a:chExt cx="3786509" cy="4783435"/>
          </a:xfrm>
        </p:grpSpPr>
        <p:grpSp>
          <p:nvGrpSpPr>
            <p:cNvPr id="9" name="Group 8"/>
            <p:cNvGrpSpPr/>
            <p:nvPr/>
          </p:nvGrpSpPr>
          <p:grpSpPr>
            <a:xfrm>
              <a:off x="8256203" y="1856362"/>
              <a:ext cx="3786509" cy="4783435"/>
              <a:chOff x="8256203" y="2192263"/>
              <a:chExt cx="3786509" cy="4783435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8256204" y="2192263"/>
                <a:ext cx="3786508" cy="4783435"/>
              </a:xfrm>
              <a:prstGeom prst="rect">
                <a:avLst/>
              </a:prstGeom>
              <a:solidFill>
                <a:srgbClr val="D9D9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256203" y="2324015"/>
                <a:ext cx="37865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CA" sz="2800" b="1" dirty="0" smtClean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DESIGNERS</a:t>
                </a:r>
                <a:endParaRPr lang="en-CA" sz="2800" b="1" dirty="0">
                  <a:solidFill>
                    <a:srgbClr val="FF0000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256206" y="2984814"/>
                <a:ext cx="3786506" cy="2749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Arial"/>
                  <a:buChar char="•"/>
                </a:pPr>
                <a:r>
                  <a:rPr lang="en-US" sz="2100" b="1" dirty="0" smtClean="0">
                    <a:latin typeface="Century Gothic"/>
                    <a:cs typeface="Century Gothic"/>
                  </a:rPr>
                  <a:t>Enjoy </a:t>
                </a:r>
                <a:r>
                  <a:rPr lang="en-US" sz="2100" b="1" dirty="0">
                    <a:latin typeface="Century Gothic"/>
                    <a:cs typeface="Century Gothic"/>
                  </a:rPr>
                  <a:t>problem solving</a:t>
                </a:r>
              </a:p>
              <a:p>
                <a:pPr marL="380990" indent="-380990">
                  <a:buFont typeface="Arial"/>
                  <a:buChar char="•"/>
                </a:pPr>
                <a:endParaRPr lang="en-US" sz="2100" dirty="0">
                  <a:latin typeface="Century Gothic"/>
                  <a:cs typeface="Century Gothic"/>
                </a:endParaRPr>
              </a:p>
              <a:p>
                <a:pPr marL="380990" indent="-380990">
                  <a:buFont typeface="Arial"/>
                  <a:buChar char="•"/>
                </a:pPr>
                <a:r>
                  <a:rPr lang="en-US" sz="2100" dirty="0">
                    <a:latin typeface="Century Gothic"/>
                    <a:cs typeface="Century Gothic"/>
                  </a:rPr>
                  <a:t>Good listener who builds off of the ideas of collaborators</a:t>
                </a:r>
              </a:p>
              <a:p>
                <a:pPr marL="380990" indent="-380990">
                  <a:buFont typeface="Arial"/>
                  <a:buChar char="•"/>
                </a:pPr>
                <a:endParaRPr lang="en-US" sz="2100" dirty="0">
                  <a:latin typeface="Century Gothic"/>
                  <a:cs typeface="Century Gothic"/>
                </a:endParaRPr>
              </a:p>
              <a:p>
                <a:pPr marL="380990" indent="-380990">
                  <a:buFont typeface="Arial"/>
                  <a:buChar char="•"/>
                </a:pPr>
                <a:r>
                  <a:rPr lang="en-US" sz="2100" dirty="0">
                    <a:latin typeface="Century Gothic"/>
                    <a:cs typeface="Century Gothic"/>
                  </a:rPr>
                  <a:t>Considers multiple ways to solve problems</a:t>
                </a:r>
                <a:endParaRPr lang="en-CA" sz="2100" dirty="0">
                  <a:latin typeface="Century Gothic"/>
                  <a:cs typeface="Century Gothic"/>
                </a:endParaRPr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9785563" y="5690963"/>
              <a:ext cx="727788" cy="70912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06017" y="1296784"/>
            <a:ext cx="3786508" cy="4783436"/>
            <a:chOff x="4240931" y="1856362"/>
            <a:chExt cx="3786508" cy="4783435"/>
          </a:xfrm>
        </p:grpSpPr>
        <p:grpSp>
          <p:nvGrpSpPr>
            <p:cNvPr id="15" name="Group 14"/>
            <p:cNvGrpSpPr/>
            <p:nvPr/>
          </p:nvGrpSpPr>
          <p:grpSpPr>
            <a:xfrm>
              <a:off x="4240931" y="1856362"/>
              <a:ext cx="3786508" cy="4783435"/>
              <a:chOff x="4240931" y="2192263"/>
              <a:chExt cx="3786508" cy="478343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240931" y="2192263"/>
                <a:ext cx="3786508" cy="4783435"/>
              </a:xfrm>
              <a:prstGeom prst="rect">
                <a:avLst/>
              </a:prstGeom>
              <a:solidFill>
                <a:srgbClr val="D9D9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240931" y="2324015"/>
                <a:ext cx="37865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CA" sz="2800" b="1" dirty="0" smtClean="0">
                    <a:solidFill>
                      <a:srgbClr val="4186C6"/>
                    </a:solidFill>
                    <a:latin typeface="Century Gothic" panose="020B0502020202020204" pitchFamily="34" charset="0"/>
                  </a:rPr>
                  <a:t>HUSTLERS</a:t>
                </a:r>
                <a:endParaRPr lang="en-CA" sz="2800" b="1" dirty="0">
                  <a:solidFill>
                    <a:srgbClr val="4186C6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240932" y="2978983"/>
                <a:ext cx="3786507" cy="3077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Arial"/>
                  <a:buChar char="•"/>
                </a:pPr>
                <a:r>
                  <a:rPr lang="en-US" sz="2100" b="1" dirty="0" smtClean="0">
                    <a:latin typeface="Century Gothic"/>
                    <a:cs typeface="Century Gothic"/>
                  </a:rPr>
                  <a:t>Enjoy </a:t>
                </a:r>
                <a:r>
                  <a:rPr lang="en-US" sz="2100" b="1" dirty="0">
                    <a:latin typeface="Century Gothic"/>
                    <a:cs typeface="Century Gothic"/>
                  </a:rPr>
                  <a:t>presentations</a:t>
                </a:r>
              </a:p>
              <a:p>
                <a:pPr marL="380990" indent="-380990">
                  <a:buFont typeface="Arial"/>
                  <a:buChar char="•"/>
                </a:pPr>
                <a:endParaRPr lang="en-US" sz="2100" dirty="0">
                  <a:latin typeface="Century Gothic"/>
                  <a:cs typeface="Century Gothic"/>
                </a:endParaRPr>
              </a:p>
              <a:p>
                <a:pPr marL="380990" indent="-380990">
                  <a:buFont typeface="Arial"/>
                  <a:buChar char="•"/>
                </a:pPr>
                <a:r>
                  <a:rPr lang="en-US" sz="2100" dirty="0">
                    <a:latin typeface="Century Gothic"/>
                    <a:cs typeface="Century Gothic"/>
                  </a:rPr>
                  <a:t>Good at coming up with clear, compelling arguments</a:t>
                </a:r>
              </a:p>
              <a:p>
                <a:pPr marL="380990" indent="-380990">
                  <a:buFont typeface="Arial"/>
                  <a:buChar char="•"/>
                </a:pPr>
                <a:endParaRPr lang="en-US" sz="2100" dirty="0">
                  <a:latin typeface="Century Gothic"/>
                  <a:cs typeface="Century Gothic"/>
                </a:endParaRPr>
              </a:p>
              <a:p>
                <a:pPr marL="380990" indent="-380990">
                  <a:buFont typeface="Arial"/>
                  <a:buChar char="•"/>
                </a:pPr>
                <a:r>
                  <a:rPr lang="en-US" sz="2100" dirty="0">
                    <a:latin typeface="Century Gothic"/>
                    <a:cs typeface="Century Gothic"/>
                  </a:rPr>
                  <a:t>Tailors communication to the needs of the audience</a:t>
                </a:r>
                <a:endParaRPr lang="en-CA" sz="2100" dirty="0">
                  <a:latin typeface="Century Gothic"/>
                  <a:cs typeface="Century Gothic"/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5770290" y="5719683"/>
              <a:ext cx="727788" cy="7091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16457" y="589821"/>
            <a:ext cx="11475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>
                <a:solidFill>
                  <a:srgbClr val="5B9641"/>
                </a:solidFill>
                <a:latin typeface="Century Gothic"/>
                <a:cs typeface="Century Gothic"/>
              </a:rPr>
              <a:t>What do you bring to a team?</a:t>
            </a:r>
            <a:endParaRPr lang="en-CA" sz="4000" u="sng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28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9088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Tomorrow:</a:t>
            </a:r>
            <a:endParaRPr lang="en-CA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538" y="2581671"/>
            <a:ext cx="111369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>
                <a:solidFill>
                  <a:srgbClr val="008000"/>
                </a:solidFill>
                <a:latin typeface="Century Gothic"/>
                <a:cs typeface="Century Gothic"/>
              </a:rPr>
              <a:t>Business Model Canvas (supplemental) </a:t>
            </a:r>
          </a:p>
          <a:p>
            <a:pPr algn="ctr"/>
            <a:endParaRPr lang="en-CA" sz="12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 algn="ctr"/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Open-ended Design and Prep Time</a:t>
            </a:r>
          </a:p>
          <a:p>
            <a:pPr algn="ctr"/>
            <a:endParaRPr lang="en-CA" sz="1200" dirty="0" smtClean="0">
              <a:solidFill>
                <a:srgbClr val="66A71E"/>
              </a:solidFill>
              <a:latin typeface="Century Gothic"/>
              <a:cs typeface="Century Gothic"/>
            </a:endParaRPr>
          </a:p>
          <a:p>
            <a:pPr algn="ctr"/>
            <a:r>
              <a:rPr lang="en-CA" sz="3200" dirty="0" smtClean="0">
                <a:solidFill>
                  <a:srgbClr val="008000"/>
                </a:solidFill>
                <a:latin typeface="Century Gothic"/>
                <a:cs typeface="Century Gothic"/>
              </a:rPr>
              <a:t>Pitch Techniques</a:t>
            </a:r>
          </a:p>
          <a:p>
            <a:pPr algn="ctr"/>
            <a:endParaRPr lang="en-CA" sz="1200" dirty="0" smtClean="0">
              <a:solidFill>
                <a:srgbClr val="66A71E"/>
              </a:solidFill>
              <a:latin typeface="Century Gothic"/>
              <a:cs typeface="Century Gothic"/>
            </a:endParaRPr>
          </a:p>
          <a:p>
            <a:pPr algn="ctr"/>
            <a:r>
              <a:rPr lang="en-CA" sz="3200" dirty="0" smtClean="0">
                <a:solidFill>
                  <a:srgbClr val="66A71E"/>
                </a:solidFill>
                <a:latin typeface="Century Gothic"/>
                <a:cs typeface="Century Gothic"/>
              </a:rPr>
              <a:t>3:30pm – PITCH COMPETITION</a:t>
            </a:r>
          </a:p>
          <a:p>
            <a:pPr algn="ctr"/>
            <a:endParaRPr lang="en-CA" sz="1200" dirty="0" smtClean="0">
              <a:solidFill>
                <a:srgbClr val="66A71E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1998862"/>
            <a:ext cx="12192000" cy="267821"/>
            <a:chOff x="0" y="2494499"/>
            <a:chExt cx="12161460" cy="249383"/>
          </a:xfrm>
        </p:grpSpPr>
        <p:sp>
          <p:nvSpPr>
            <p:cNvPr id="9" name="Rectangle 8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9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000331"/>
            <a:ext cx="12192000" cy="2347080"/>
          </a:xfrm>
          <a:prstGeom prst="rect">
            <a:avLst/>
          </a:prstGeom>
          <a:solidFill>
            <a:srgbClr val="D9D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11691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0337" y="2121181"/>
            <a:ext cx="10411326" cy="98488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Over the next 10 minutes, talk to </a:t>
            </a:r>
            <a:r>
              <a:rPr lang="en-US" sz="2800" b="1" dirty="0" smtClean="0">
                <a:latin typeface="Century Gothic"/>
                <a:cs typeface="Century Gothic"/>
              </a:rPr>
              <a:t>3 – 5  people</a:t>
            </a:r>
            <a:r>
              <a:rPr lang="en-US" sz="2800" dirty="0" smtClean="0">
                <a:latin typeface="Century Gothic"/>
                <a:cs typeface="Century Gothic"/>
              </a:rPr>
              <a:t> </a:t>
            </a:r>
          </a:p>
          <a:p>
            <a:pPr algn="ctr"/>
            <a:r>
              <a:rPr lang="en-US" sz="2800" u="sng" dirty="0" smtClean="0">
                <a:latin typeface="Century Gothic"/>
                <a:cs typeface="Century Gothic"/>
              </a:rPr>
              <a:t>with a different </a:t>
            </a:r>
            <a:r>
              <a:rPr lang="en-US" sz="2800" u="sng" dirty="0" err="1" smtClean="0">
                <a:latin typeface="Century Gothic"/>
                <a:cs typeface="Century Gothic"/>
              </a:rPr>
              <a:t>colour</a:t>
            </a:r>
            <a:r>
              <a:rPr lang="en-US" sz="2800" u="sng" dirty="0" smtClean="0">
                <a:latin typeface="Century Gothic"/>
                <a:cs typeface="Century Gothic"/>
              </a:rPr>
              <a:t> than you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451370" y="3268904"/>
            <a:ext cx="5160923" cy="1108170"/>
            <a:chOff x="1685290" y="5550266"/>
            <a:chExt cx="5160923" cy="1108170"/>
          </a:xfrm>
        </p:grpSpPr>
        <p:sp>
          <p:nvSpPr>
            <p:cNvPr id="5" name="Oval 4"/>
            <p:cNvSpPr/>
            <p:nvPr/>
          </p:nvSpPr>
          <p:spPr>
            <a:xfrm>
              <a:off x="2330161" y="5550266"/>
              <a:ext cx="727788" cy="7091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/>
            <p:cNvSpPr/>
            <p:nvPr/>
          </p:nvSpPr>
          <p:spPr>
            <a:xfrm>
              <a:off x="3900748" y="5550266"/>
              <a:ext cx="727788" cy="7091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5436954" y="5550266"/>
              <a:ext cx="727788" cy="7091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85290" y="6272380"/>
              <a:ext cx="2049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7AF50"/>
                  </a:solidFill>
                </a:rPr>
                <a:t>HACKER</a:t>
              </a:r>
              <a:endParaRPr lang="en-US" dirty="0">
                <a:solidFill>
                  <a:srgbClr val="07AF5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1358" y="6272380"/>
              <a:ext cx="2049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4E7FBB"/>
                  </a:solidFill>
                </a:rPr>
                <a:t>HUSTLER</a:t>
              </a:r>
              <a:endParaRPr lang="en-US" dirty="0">
                <a:solidFill>
                  <a:srgbClr val="4E7FBB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96289" y="6289104"/>
              <a:ext cx="2049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DESIGNER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917359" y="986805"/>
            <a:ext cx="43572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Let’s Network!</a:t>
            </a:r>
            <a:endParaRPr lang="en-US" sz="48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529940"/>
            <a:ext cx="12192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entury Gothic"/>
                <a:cs typeface="Century Gothic"/>
              </a:rPr>
              <a:t>What attracted you to this problem?</a:t>
            </a:r>
          </a:p>
          <a:p>
            <a:pPr algn="ctr"/>
            <a:endParaRPr lang="en-US" sz="1200" dirty="0">
              <a:solidFill>
                <a:srgbClr val="4186C7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2800" dirty="0">
                <a:latin typeface="Century Gothic"/>
                <a:cs typeface="Century Gothic"/>
              </a:rPr>
              <a:t>What makes you a </a:t>
            </a:r>
            <a:r>
              <a:rPr lang="en-US" sz="2800" b="1" dirty="0">
                <a:solidFill>
                  <a:srgbClr val="5B9641"/>
                </a:solidFill>
                <a:latin typeface="Century Gothic"/>
                <a:cs typeface="Century Gothic"/>
              </a:rPr>
              <a:t>hacker</a:t>
            </a:r>
            <a:r>
              <a:rPr lang="en-US" sz="2800" dirty="0">
                <a:solidFill>
                  <a:srgbClr val="4186C7"/>
                </a:solidFill>
                <a:latin typeface="Century Gothic"/>
                <a:cs typeface="Century Gothic"/>
              </a:rPr>
              <a:t>, </a:t>
            </a:r>
            <a:r>
              <a:rPr lang="en-US" sz="2800" b="1" dirty="0">
                <a:solidFill>
                  <a:srgbClr val="4186C7"/>
                </a:solidFill>
                <a:latin typeface="Century Gothic"/>
                <a:cs typeface="Century Gothic"/>
              </a:rPr>
              <a:t>hustler</a:t>
            </a:r>
            <a:r>
              <a:rPr lang="en-US" sz="2800" dirty="0">
                <a:solidFill>
                  <a:srgbClr val="4186C7"/>
                </a:solidFill>
                <a:latin typeface="Century Gothic"/>
                <a:cs typeface="Century Gothic"/>
              </a:rPr>
              <a:t>, </a:t>
            </a:r>
            <a:r>
              <a:rPr lang="en-US" sz="2800" dirty="0">
                <a:latin typeface="Century Gothic"/>
                <a:cs typeface="Century Gothic"/>
              </a:rPr>
              <a:t>or</a:t>
            </a:r>
            <a:r>
              <a:rPr lang="en-US" sz="2800" dirty="0">
                <a:solidFill>
                  <a:srgbClr val="4186C7"/>
                </a:solidFill>
                <a:latin typeface="Century Gothic"/>
                <a:cs typeface="Century Gothic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Century Gothic"/>
                <a:cs typeface="Century Gothic"/>
              </a:rPr>
              <a:t>designer</a:t>
            </a:r>
            <a:r>
              <a:rPr lang="en-US" sz="2800" dirty="0">
                <a:latin typeface="Century Gothic"/>
                <a:cs typeface="Century Gothic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6003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2043" y="1898639"/>
            <a:ext cx="10600322" cy="255454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CA" sz="4400" dirty="0" smtClean="0">
                <a:latin typeface="Century Gothic" panose="020B0502020202020204" pitchFamily="34" charset="0"/>
              </a:rPr>
              <a:t>What was challenging about the networking we just did?</a:t>
            </a:r>
          </a:p>
          <a:p>
            <a:pPr algn="ctr"/>
            <a:endParaRPr lang="en-CA" sz="2800" dirty="0">
              <a:latin typeface="Century Gothic" panose="020B0502020202020204" pitchFamily="34" charset="0"/>
            </a:endParaRPr>
          </a:p>
          <a:p>
            <a:pPr algn="ctr"/>
            <a:r>
              <a:rPr lang="en-CA" sz="4400" b="1" dirty="0" smtClean="0">
                <a:solidFill>
                  <a:srgbClr val="5B9641"/>
                </a:solidFill>
                <a:latin typeface="Century Gothic" panose="020B0502020202020204" pitchFamily="34" charset="0"/>
              </a:rPr>
              <a:t>What will you do differently next time?</a:t>
            </a:r>
            <a:endParaRPr lang="en-CA" sz="4400" b="1" dirty="0">
              <a:solidFill>
                <a:srgbClr val="5B964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11691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02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8566" y="141751"/>
            <a:ext cx="10651959" cy="93358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CA" sz="5500" dirty="0" smtClean="0">
                <a:solidFill>
                  <a:srgbClr val="5B9641"/>
                </a:solidFill>
                <a:latin typeface="Century Gothic" panose="020B0502020202020204" pitchFamily="34" charset="0"/>
              </a:rPr>
              <a:t>Form </a:t>
            </a:r>
            <a:r>
              <a:rPr lang="en-CA" sz="5500" dirty="0">
                <a:solidFill>
                  <a:srgbClr val="5B9641"/>
                </a:solidFill>
                <a:latin typeface="Century Gothic" panose="020B0502020202020204" pitchFamily="34" charset="0"/>
              </a:rPr>
              <a:t>your start-up!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54030" y="1169968"/>
            <a:ext cx="9848769" cy="4871304"/>
            <a:chOff x="1015522" y="997794"/>
            <a:chExt cx="7386577" cy="3653472"/>
          </a:xfrm>
        </p:grpSpPr>
        <p:pic>
          <p:nvPicPr>
            <p:cNvPr id="2050" name="Picture 2" descr="http://garotafm.com.br/http:/garotafm.com.br/wp-content/uploads/2013/04/Led1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693" y="997794"/>
              <a:ext cx="4307305" cy="3196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15522" y="4276165"/>
              <a:ext cx="7386577" cy="375101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/>
            <a:p>
              <a:pPr algn="ctr"/>
              <a:r>
                <a:rPr lang="en-CA" sz="2800" dirty="0">
                  <a:latin typeface="Century Gothic" panose="020B0502020202020204" pitchFamily="34" charset="0"/>
                </a:rPr>
                <a:t>3 – 5 people with </a:t>
              </a:r>
              <a:r>
                <a:rPr lang="en-CA" sz="2800" b="1" dirty="0" smtClean="0">
                  <a:solidFill>
                    <a:srgbClr val="5B9641"/>
                  </a:solidFill>
                  <a:latin typeface="Century Gothic" panose="020B0502020202020204" pitchFamily="34" charset="0"/>
                </a:rPr>
                <a:t>similar interests</a:t>
              </a:r>
              <a:r>
                <a:rPr lang="en-CA" sz="2800" dirty="0" smtClean="0">
                  <a:latin typeface="Century Gothic" panose="020B0502020202020204" pitchFamily="34" charset="0"/>
                </a:rPr>
                <a:t>, but </a:t>
              </a:r>
              <a:r>
                <a:rPr lang="en-CA" sz="2800" b="1" dirty="0" smtClean="0">
                  <a:solidFill>
                    <a:srgbClr val="5B9641"/>
                  </a:solidFill>
                  <a:latin typeface="Century Gothic" panose="020B0502020202020204" pitchFamily="34" charset="0"/>
                </a:rPr>
                <a:t>different skill sets</a:t>
              </a:r>
              <a:r>
                <a:rPr lang="en-CA" sz="2800" dirty="0" smtClean="0">
                  <a:latin typeface="Century Gothic" panose="020B0502020202020204" pitchFamily="34" charset="0"/>
                </a:rPr>
                <a:t>.</a:t>
              </a:r>
              <a:endParaRPr lang="en-CA" sz="28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8337" y="616335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51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94" y="788132"/>
            <a:ext cx="6819125" cy="5114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5842" y="5902475"/>
            <a:ext cx="7345841" cy="77970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300" dirty="0">
                <a:latin typeface="Century Gothic"/>
                <a:cs typeface="Century Gothic"/>
              </a:rPr>
              <a:t>Let’s </a:t>
            </a:r>
            <a:r>
              <a:rPr lang="en-US" sz="4300" dirty="0" smtClean="0">
                <a:latin typeface="Century Gothic"/>
                <a:cs typeface="Century Gothic"/>
              </a:rPr>
              <a:t>start again at </a:t>
            </a:r>
            <a:r>
              <a:rPr lang="en-US" sz="43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11:00</a:t>
            </a:r>
            <a:endParaRPr lang="en-US" sz="4300" b="1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0180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1782" y="1445861"/>
            <a:ext cx="12291911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Empathy &amp; Need Finding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084" y="2462415"/>
            <a:ext cx="12161460" cy="249383"/>
            <a:chOff x="0" y="2494499"/>
            <a:chExt cx="12161460" cy="249383"/>
          </a:xfrm>
        </p:grpSpPr>
        <p:sp>
          <p:nvSpPr>
            <p:cNvPr id="6" name="Rectangle 5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4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969849"/>
            <a:ext cx="12192000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Empathy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00464" y="2120905"/>
            <a:ext cx="91600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“The art of stepping imaginatively into the shoes of another person, understanding their feelings and perspectives and using that understanding to guide your actions</a:t>
            </a:r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.”</a:t>
            </a:r>
          </a:p>
          <a:p>
            <a:pPr algn="r"/>
            <a:endParaRPr lang="en-US" sz="3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algn="r"/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-</a:t>
            </a:r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Roman </a:t>
            </a:r>
            <a:r>
              <a:rPr lang="en-US" sz="3200" dirty="0" err="1">
                <a:latin typeface="Century Gothic" charset="0"/>
                <a:ea typeface="Century Gothic" charset="0"/>
                <a:cs typeface="Century Gothic" charset="0"/>
              </a:rPr>
              <a:t>Krznaric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1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969849"/>
            <a:ext cx="12192000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Empathy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00464" y="2120905"/>
            <a:ext cx="91600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“The art of stepping imaginatively into the shoes of another person, understanding their feelings and perspectives and </a:t>
            </a:r>
            <a:r>
              <a:rPr lang="en-US" sz="3200" b="1" u="sng" dirty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using that understanding to guide your actions</a:t>
            </a:r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.”</a:t>
            </a:r>
          </a:p>
          <a:p>
            <a:pPr algn="r"/>
            <a:endParaRPr lang="en-US" sz="3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algn="r"/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-</a:t>
            </a:r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Roman </a:t>
            </a:r>
            <a:r>
              <a:rPr lang="en-US" sz="3200" dirty="0" err="1">
                <a:latin typeface="Century Gothic" charset="0"/>
                <a:ea typeface="Century Gothic" charset="0"/>
                <a:cs typeface="Century Gothic" charset="0"/>
              </a:rPr>
              <a:t>Krznaric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88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4" name="Clayton Christensen- Why hiring a milkshak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08903" y="1151594"/>
            <a:ext cx="8770529" cy="493342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908902" y="400010"/>
            <a:ext cx="8770529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CA" sz="40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Who</a:t>
            </a:r>
            <a:r>
              <a:rPr lang="en-CA" sz="4000" dirty="0" smtClean="0">
                <a:solidFill>
                  <a:srgbClr val="5B9641"/>
                </a:solidFill>
                <a:latin typeface="Century Gothic"/>
                <a:cs typeface="Century Gothic"/>
              </a:rPr>
              <a:t> </a:t>
            </a:r>
            <a:r>
              <a:rPr lang="en-CA" sz="4000" dirty="0" smtClean="0">
                <a:latin typeface="Century Gothic"/>
                <a:cs typeface="Century Gothic"/>
              </a:rPr>
              <a:t>buys milkshakes?</a:t>
            </a:r>
            <a:endParaRPr lang="en-CA" sz="40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844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648666"/>
            <a:ext cx="12192000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What’s the Lesson?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5868" y="1310236"/>
            <a:ext cx="103615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Who</a:t>
            </a:r>
            <a:r>
              <a:rPr lang="en-US" sz="2800" dirty="0" smtClean="0">
                <a:solidFill>
                  <a:srgbClr val="5B9641"/>
                </a:solidFill>
                <a:latin typeface="Century Gothic"/>
                <a:cs typeface="Century Gothic"/>
              </a:rPr>
              <a:t> </a:t>
            </a:r>
            <a:r>
              <a:rPr lang="en-US" sz="2800" dirty="0" smtClean="0">
                <a:latin typeface="Century Gothic"/>
                <a:cs typeface="Century Gothic"/>
              </a:rPr>
              <a:t>faces the problem you’re looking to address?</a:t>
            </a:r>
          </a:p>
          <a:p>
            <a:pPr algn="ctr"/>
            <a:endParaRPr lang="en-US" sz="2800" dirty="0">
              <a:latin typeface="Century Gothic"/>
              <a:cs typeface="Century Gothic"/>
            </a:endParaRPr>
          </a:p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What </a:t>
            </a:r>
            <a:r>
              <a:rPr lang="en-US" sz="28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consequences</a:t>
            </a:r>
            <a:r>
              <a:rPr lang="en-US" sz="2800" dirty="0" smtClean="0">
                <a:solidFill>
                  <a:srgbClr val="5B9641"/>
                </a:solidFill>
                <a:latin typeface="Century Gothic"/>
                <a:cs typeface="Century Gothic"/>
              </a:rPr>
              <a:t> </a:t>
            </a:r>
            <a:r>
              <a:rPr lang="en-US" sz="2800" dirty="0" smtClean="0">
                <a:latin typeface="Century Gothic"/>
                <a:cs typeface="Century Gothic"/>
              </a:rPr>
              <a:t>does this problem have for them?</a:t>
            </a:r>
          </a:p>
          <a:p>
            <a:pPr algn="ctr"/>
            <a:endParaRPr lang="en-US" sz="2800" dirty="0">
              <a:latin typeface="Century Gothic"/>
              <a:cs typeface="Century Gothic"/>
            </a:endParaRPr>
          </a:p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How are they </a:t>
            </a:r>
            <a:r>
              <a:rPr lang="en-US" sz="28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currently dealing </a:t>
            </a:r>
            <a:r>
              <a:rPr lang="en-US" sz="2800" dirty="0" smtClean="0">
                <a:latin typeface="Century Gothic"/>
                <a:cs typeface="Century Gothic"/>
              </a:rPr>
              <a:t>with this problem?</a:t>
            </a:r>
          </a:p>
          <a:p>
            <a:pPr algn="ctr"/>
            <a:endParaRPr lang="en-US" sz="2800" dirty="0">
              <a:latin typeface="Century Gothic"/>
              <a:cs typeface="Century Gothic"/>
            </a:endParaRPr>
          </a:p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What is </a:t>
            </a:r>
            <a:r>
              <a:rPr lang="en-US" sz="28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effective</a:t>
            </a:r>
            <a:r>
              <a:rPr lang="en-US" sz="2800" dirty="0" smtClean="0">
                <a:solidFill>
                  <a:srgbClr val="5B9641"/>
                </a:solidFill>
                <a:latin typeface="Century Gothic"/>
                <a:cs typeface="Century Gothic"/>
              </a:rPr>
              <a:t> </a:t>
            </a:r>
            <a:r>
              <a:rPr lang="en-US" sz="2800" dirty="0" smtClean="0">
                <a:latin typeface="Century Gothic"/>
                <a:cs typeface="Century Gothic"/>
              </a:rPr>
              <a:t>&amp; </a:t>
            </a:r>
            <a:r>
              <a:rPr lang="en-US" sz="28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ineffective</a:t>
            </a:r>
            <a:r>
              <a:rPr lang="en-US" sz="2800" dirty="0" smtClean="0">
                <a:solidFill>
                  <a:srgbClr val="5B9641"/>
                </a:solidFill>
                <a:latin typeface="Century Gothic"/>
                <a:cs typeface="Century Gothic"/>
              </a:rPr>
              <a:t> </a:t>
            </a:r>
            <a:r>
              <a:rPr lang="en-US" sz="2800" dirty="0" smtClean="0">
                <a:latin typeface="Century Gothic"/>
                <a:cs typeface="Century Gothic"/>
              </a:rPr>
              <a:t>about their current solution?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4828673"/>
            <a:ext cx="12192000" cy="1240301"/>
            <a:chOff x="0" y="4828673"/>
            <a:chExt cx="12192000" cy="1240301"/>
          </a:xfrm>
        </p:grpSpPr>
        <p:sp>
          <p:nvSpPr>
            <p:cNvPr id="11" name="Rectangle 10"/>
            <p:cNvSpPr/>
            <p:nvPr/>
          </p:nvSpPr>
          <p:spPr>
            <a:xfrm>
              <a:off x="0" y="4828673"/>
              <a:ext cx="12192000" cy="1240301"/>
            </a:xfrm>
            <a:prstGeom prst="rect">
              <a:avLst/>
            </a:prstGeom>
            <a:solidFill>
              <a:srgbClr val="D9D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462" y="5005192"/>
              <a:ext cx="11053011" cy="677104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5B9641"/>
                  </a:solidFill>
                  <a:latin typeface="Century Gothic"/>
                  <a:cs typeface="Century Gothic"/>
                </a:rPr>
                <a:t>Where</a:t>
              </a:r>
              <a:r>
                <a:rPr lang="en-US" sz="3600" dirty="0" smtClean="0">
                  <a:solidFill>
                    <a:srgbClr val="5B9641"/>
                  </a:solidFill>
                  <a:latin typeface="Century Gothic"/>
                  <a:cs typeface="Century Gothic"/>
                </a:rPr>
                <a:t> can we find answers to these questions?</a:t>
              </a:r>
              <a:endParaRPr lang="en-US" sz="3600" dirty="0">
                <a:solidFill>
                  <a:srgbClr val="5B9641"/>
                </a:solidFill>
                <a:latin typeface="Century Gothic"/>
                <a:cs typeface="Century Gothic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096500" y="4305300"/>
            <a:ext cx="2095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3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99751" y="4319368"/>
            <a:ext cx="2095500" cy="255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54376" y="4902405"/>
            <a:ext cx="76405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5B9641"/>
                </a:solidFill>
                <a:latin typeface="Century Gothic" panose="020B0502020202020204" pitchFamily="34" charset="0"/>
              </a:rPr>
              <a:t>3. Business Model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Clear, compelling value proposition</a:t>
            </a:r>
            <a:endParaRPr lang="en-US" sz="2800" dirty="0">
              <a:latin typeface="Century Gothic" panose="020B0502020202020204" pitchFamily="34" charset="0"/>
            </a:endParaRP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Viable and sustainable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54376" y="1492034"/>
            <a:ext cx="68625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5B9641"/>
                </a:solidFill>
                <a:latin typeface="Century Gothic" panose="020B0502020202020204" pitchFamily="34" charset="0"/>
              </a:rPr>
              <a:t>1. </a:t>
            </a:r>
            <a:r>
              <a:rPr lang="en-US" sz="4000" dirty="0" smtClean="0">
                <a:solidFill>
                  <a:srgbClr val="5B9641"/>
                </a:solidFill>
                <a:latin typeface="Century Gothic" panose="020B0502020202020204" pitchFamily="34" charset="0"/>
              </a:rPr>
              <a:t>Problem</a:t>
            </a:r>
            <a:endParaRPr lang="en-US" sz="4000" dirty="0">
              <a:solidFill>
                <a:srgbClr val="5B9641"/>
              </a:solidFill>
              <a:latin typeface="Century Gothic" panose="020B0502020202020204" pitchFamily="34" charset="0"/>
            </a:endParaRPr>
          </a:p>
          <a:p>
            <a:pPr marL="1295368" lvl="1" indent="-685783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Who, specifically, is affected?</a:t>
            </a:r>
            <a:endParaRPr lang="en-US" sz="2800" dirty="0">
              <a:latin typeface="Century Gothic" panose="020B0502020202020204" pitchFamily="34" charset="0"/>
            </a:endParaRPr>
          </a:p>
          <a:p>
            <a:pPr marL="1295368" lvl="1" indent="-685783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Why is this important to solve?</a:t>
            </a:r>
          </a:p>
        </p:txBody>
      </p:sp>
      <p:sp>
        <p:nvSpPr>
          <p:cNvPr id="9" name="Rectangle 8"/>
          <p:cNvSpPr/>
          <p:nvPr/>
        </p:nvSpPr>
        <p:spPr>
          <a:xfrm>
            <a:off x="3754376" y="3229127"/>
            <a:ext cx="792743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66A71E"/>
                </a:solidFill>
                <a:latin typeface="Century Gothic" panose="020B0502020202020204" pitchFamily="34" charset="0"/>
              </a:rPr>
              <a:t>2. Solution</a:t>
            </a:r>
          </a:p>
          <a:p>
            <a:pPr marL="1219170" lvl="1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Meets needs of a specific audience</a:t>
            </a:r>
          </a:p>
          <a:p>
            <a:pPr marL="1219170" lvl="1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Creatively visualized with a prototype</a:t>
            </a:r>
          </a:p>
          <a:p>
            <a:pPr marL="1219170" lvl="1" indent="-609585">
              <a:buFont typeface="Arial" panose="020B0604020202020204" pitchFamily="34" charset="0"/>
              <a:buChar char="•"/>
            </a:pPr>
            <a:endParaRPr lang="en-US" sz="28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http://elitechoice.org/wp-content/uploads/2010/06/HEUER-STOP-WATCH-STH810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2" y="2055072"/>
            <a:ext cx="3014729" cy="347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1415" y="5527036"/>
            <a:ext cx="37682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100" dirty="0" smtClean="0">
                <a:latin typeface="Century Gothic" panose="020B0502020202020204" pitchFamily="34" charset="0"/>
              </a:rPr>
              <a:t>2 minutes to pitch</a:t>
            </a:r>
          </a:p>
          <a:p>
            <a:pPr algn="ctr"/>
            <a:r>
              <a:rPr lang="en-CA" sz="2100" dirty="0">
                <a:latin typeface="Century Gothic" panose="020B0502020202020204" pitchFamily="34" charset="0"/>
              </a:rPr>
              <a:t>+</a:t>
            </a:r>
            <a:r>
              <a:rPr lang="en-CA" sz="2100" dirty="0" smtClean="0"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CA" sz="2100" dirty="0" smtClean="0">
                <a:latin typeface="Century Gothic" panose="020B0502020202020204" pitchFamily="34" charset="0"/>
              </a:rPr>
              <a:t>3 minutes for questions</a:t>
            </a:r>
            <a:endParaRPr lang="en-CA" sz="2100" dirty="0">
              <a:latin typeface="Century Gothic" panose="020B0502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42598"/>
            <a:ext cx="12195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Pitch Competition</a:t>
            </a:r>
            <a:endParaRPr lang="en-CA" sz="48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1224213"/>
            <a:ext cx="12192000" cy="267821"/>
            <a:chOff x="0" y="2494499"/>
            <a:chExt cx="12161460" cy="249383"/>
          </a:xfrm>
        </p:grpSpPr>
        <p:sp>
          <p:nvSpPr>
            <p:cNvPr id="15" name="Rectangle 14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"/>
            <a:ext cx="2799471" cy="34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6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082" t="3969" r="19459" b="5923"/>
          <a:stretch/>
        </p:blipFill>
        <p:spPr>
          <a:xfrm>
            <a:off x="3400925" y="689810"/>
            <a:ext cx="5055927" cy="5021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5741" y="2870485"/>
            <a:ext cx="3119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entury Gothic"/>
                <a:cs typeface="Century Gothic"/>
              </a:rPr>
              <a:t>We’ll start again at </a:t>
            </a:r>
            <a:r>
              <a:rPr lang="en-US" sz="3600" b="1" dirty="0">
                <a:solidFill>
                  <a:srgbClr val="5B9641"/>
                </a:solidFill>
                <a:latin typeface="Century Gothic"/>
                <a:cs typeface="Century Gothic"/>
              </a:rPr>
              <a:t>1</a:t>
            </a:r>
            <a:r>
              <a:rPr lang="en-US" sz="36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:00</a:t>
            </a:r>
            <a:endParaRPr lang="en-US" sz="3600" b="1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1383" y="2870485"/>
            <a:ext cx="2280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entury Gothic"/>
                <a:cs typeface="Century Gothic"/>
              </a:rPr>
              <a:t>It’s lunch o’clock!</a:t>
            </a:r>
            <a:endParaRPr lang="en-US" sz="3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440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88167" y="1445861"/>
            <a:ext cx="9400675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smtClean="0">
                <a:solidFill>
                  <a:srgbClr val="5B9641"/>
                </a:solidFill>
                <a:latin typeface="Century Gothic"/>
                <a:cs typeface="Century Gothic"/>
              </a:rPr>
              <a:t>Ideation Tools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084" y="2462415"/>
            <a:ext cx="12161460" cy="249383"/>
            <a:chOff x="0" y="2494499"/>
            <a:chExt cx="12161460" cy="249383"/>
          </a:xfrm>
        </p:grpSpPr>
        <p:sp>
          <p:nvSpPr>
            <p:cNvPr id="6" name="Rectangle 5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9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99932" y="1255228"/>
            <a:ext cx="9592887" cy="480475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CA"/>
          </a:p>
        </p:txBody>
      </p:sp>
      <p:sp>
        <p:nvSpPr>
          <p:cNvPr id="174" name="Oval 173"/>
          <p:cNvSpPr/>
          <p:nvPr/>
        </p:nvSpPr>
        <p:spPr>
          <a:xfrm rot="21066657">
            <a:off x="4761722" y="1369909"/>
            <a:ext cx="2331497" cy="14734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CA"/>
          </a:p>
        </p:txBody>
      </p:sp>
      <p:grpSp>
        <p:nvGrpSpPr>
          <p:cNvPr id="9" name="Group 8"/>
          <p:cNvGrpSpPr/>
          <p:nvPr/>
        </p:nvGrpSpPr>
        <p:grpSpPr>
          <a:xfrm>
            <a:off x="3507132" y="1433037"/>
            <a:ext cx="4999911" cy="3257107"/>
            <a:chOff x="3491089" y="1609499"/>
            <a:chExt cx="4999911" cy="3257106"/>
          </a:xfrm>
        </p:grpSpPr>
        <p:grpSp>
          <p:nvGrpSpPr>
            <p:cNvPr id="218" name="Group 217"/>
            <p:cNvGrpSpPr/>
            <p:nvPr/>
          </p:nvGrpSpPr>
          <p:grpSpPr>
            <a:xfrm>
              <a:off x="5889603" y="3998518"/>
              <a:ext cx="733611" cy="868087"/>
              <a:chOff x="4520774" y="2930440"/>
              <a:chExt cx="733611" cy="868086"/>
            </a:xfrm>
          </p:grpSpPr>
          <p:sp>
            <p:nvSpPr>
              <p:cNvPr id="220" name="Rectangle 21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24" name="Group 223"/>
            <p:cNvGrpSpPr/>
            <p:nvPr/>
          </p:nvGrpSpPr>
          <p:grpSpPr>
            <a:xfrm rot="704385">
              <a:off x="7757389" y="2713015"/>
              <a:ext cx="733611" cy="868087"/>
              <a:chOff x="4520774" y="2930440"/>
              <a:chExt cx="733611" cy="868086"/>
            </a:xfrm>
          </p:grpSpPr>
          <p:sp>
            <p:nvSpPr>
              <p:cNvPr id="226" name="Rectangle 225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7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491089" y="1609499"/>
              <a:ext cx="4258329" cy="2487786"/>
              <a:chOff x="3491089" y="1609499"/>
              <a:chExt cx="4258329" cy="2487786"/>
            </a:xfrm>
          </p:grpSpPr>
          <p:cxnSp>
            <p:nvCxnSpPr>
              <p:cNvPr id="14" name="Curved Connector 13"/>
              <p:cNvCxnSpPr/>
              <p:nvPr/>
            </p:nvCxnSpPr>
            <p:spPr>
              <a:xfrm rot="10800000">
                <a:off x="4173089" y="1880291"/>
                <a:ext cx="724823" cy="147525"/>
              </a:xfrm>
              <a:prstGeom prst="curved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/>
              <p:cNvCxnSpPr/>
              <p:nvPr/>
            </p:nvCxnSpPr>
            <p:spPr>
              <a:xfrm rot="5400000">
                <a:off x="4484071" y="2834020"/>
                <a:ext cx="499352" cy="493645"/>
              </a:xfrm>
              <a:prstGeom prst="curved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urved Connector 178"/>
              <p:cNvCxnSpPr/>
              <p:nvPr/>
            </p:nvCxnSpPr>
            <p:spPr>
              <a:xfrm rot="16200000" flipH="1">
                <a:off x="5465670" y="3337209"/>
                <a:ext cx="972449" cy="428059"/>
              </a:xfrm>
              <a:prstGeom prst="curved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urved Connector 179"/>
              <p:cNvCxnSpPr/>
              <p:nvPr/>
            </p:nvCxnSpPr>
            <p:spPr>
              <a:xfrm>
                <a:off x="7010087" y="2409631"/>
                <a:ext cx="739331" cy="601031"/>
              </a:xfrm>
              <a:prstGeom prst="curved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Group 199"/>
              <p:cNvGrpSpPr/>
              <p:nvPr/>
            </p:nvGrpSpPr>
            <p:grpSpPr>
              <a:xfrm>
                <a:off x="3491089" y="1609499"/>
                <a:ext cx="733611" cy="868087"/>
                <a:chOff x="4520774" y="2930440"/>
                <a:chExt cx="733611" cy="868086"/>
              </a:xfrm>
            </p:grpSpPr>
            <p:sp>
              <p:nvSpPr>
                <p:cNvPr id="201" name="Rectangle 200"/>
                <p:cNvSpPr/>
                <p:nvPr/>
              </p:nvSpPr>
              <p:spPr>
                <a:xfrm rot="20858692">
                  <a:off x="4520774" y="2930440"/>
                  <a:ext cx="733611" cy="868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2" name="Rectangle 14"/>
                <p:cNvSpPr/>
                <p:nvPr/>
              </p:nvSpPr>
              <p:spPr>
                <a:xfrm rot="20858692">
                  <a:off x="4538081" y="2945459"/>
                  <a:ext cx="690733" cy="783151"/>
                </a:xfrm>
                <a:custGeom>
                  <a:avLst/>
                  <a:gdLst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90733 w 690733"/>
                    <a:gd name="connsiteY2" fmla="*/ 741145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  <a:gd name="connsiteX0" fmla="*/ 0 w 690733"/>
                    <a:gd name="connsiteY0" fmla="*/ 0 h 758730"/>
                    <a:gd name="connsiteX1" fmla="*/ 690733 w 690733"/>
                    <a:gd name="connsiteY1" fmla="*/ 0 h 758730"/>
                    <a:gd name="connsiteX2" fmla="*/ 637979 w 690733"/>
                    <a:gd name="connsiteY2" fmla="*/ 758730 h 758730"/>
                    <a:gd name="connsiteX3" fmla="*/ 0 w 690733"/>
                    <a:gd name="connsiteY3" fmla="*/ 741145 h 758730"/>
                    <a:gd name="connsiteX4" fmla="*/ 0 w 690733"/>
                    <a:gd name="connsiteY4" fmla="*/ 0 h 758730"/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23691 w 690733"/>
                    <a:gd name="connsiteY2" fmla="*/ 740702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733" h="741145">
                      <a:moveTo>
                        <a:pt x="0" y="0"/>
                      </a:moveTo>
                      <a:lnTo>
                        <a:pt x="690733" y="0"/>
                      </a:lnTo>
                      <a:lnTo>
                        <a:pt x="623691" y="740702"/>
                      </a:lnTo>
                      <a:lnTo>
                        <a:pt x="0" y="7411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11" name="Group 210"/>
              <p:cNvGrpSpPr/>
              <p:nvPr/>
            </p:nvGrpSpPr>
            <p:grpSpPr>
              <a:xfrm rot="2859826">
                <a:off x="3844876" y="3274325"/>
                <a:ext cx="777832" cy="868087"/>
                <a:chOff x="2019448" y="4108118"/>
                <a:chExt cx="777832" cy="868086"/>
              </a:xfrm>
            </p:grpSpPr>
            <p:grpSp>
              <p:nvGrpSpPr>
                <p:cNvPr id="212" name="Group 211"/>
                <p:cNvGrpSpPr/>
                <p:nvPr/>
              </p:nvGrpSpPr>
              <p:grpSpPr>
                <a:xfrm>
                  <a:off x="2019701" y="4108118"/>
                  <a:ext cx="733611" cy="868086"/>
                  <a:chOff x="4520774" y="2930440"/>
                  <a:chExt cx="733611" cy="868086"/>
                </a:xfrm>
              </p:grpSpPr>
              <p:sp>
                <p:nvSpPr>
                  <p:cNvPr id="214" name="Rectangle 213"/>
                  <p:cNvSpPr/>
                  <p:nvPr/>
                </p:nvSpPr>
                <p:spPr>
                  <a:xfrm rot="20858692">
                    <a:off x="4520774" y="2930440"/>
                    <a:ext cx="733611" cy="86808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15" name="Rectangle 14"/>
                  <p:cNvSpPr/>
                  <p:nvPr/>
                </p:nvSpPr>
                <p:spPr>
                  <a:xfrm rot="20858692">
                    <a:off x="4538081" y="2945459"/>
                    <a:ext cx="690733" cy="783151"/>
                  </a:xfrm>
                  <a:custGeom>
                    <a:avLst/>
                    <a:gdLst>
                      <a:gd name="connsiteX0" fmla="*/ 0 w 690733"/>
                      <a:gd name="connsiteY0" fmla="*/ 0 h 741145"/>
                      <a:gd name="connsiteX1" fmla="*/ 690733 w 690733"/>
                      <a:gd name="connsiteY1" fmla="*/ 0 h 741145"/>
                      <a:gd name="connsiteX2" fmla="*/ 690733 w 690733"/>
                      <a:gd name="connsiteY2" fmla="*/ 741145 h 741145"/>
                      <a:gd name="connsiteX3" fmla="*/ 0 w 690733"/>
                      <a:gd name="connsiteY3" fmla="*/ 741145 h 741145"/>
                      <a:gd name="connsiteX4" fmla="*/ 0 w 690733"/>
                      <a:gd name="connsiteY4" fmla="*/ 0 h 741145"/>
                      <a:gd name="connsiteX0" fmla="*/ 0 w 690733"/>
                      <a:gd name="connsiteY0" fmla="*/ 0 h 758730"/>
                      <a:gd name="connsiteX1" fmla="*/ 690733 w 690733"/>
                      <a:gd name="connsiteY1" fmla="*/ 0 h 758730"/>
                      <a:gd name="connsiteX2" fmla="*/ 637979 w 690733"/>
                      <a:gd name="connsiteY2" fmla="*/ 758730 h 758730"/>
                      <a:gd name="connsiteX3" fmla="*/ 0 w 690733"/>
                      <a:gd name="connsiteY3" fmla="*/ 741145 h 758730"/>
                      <a:gd name="connsiteX4" fmla="*/ 0 w 690733"/>
                      <a:gd name="connsiteY4" fmla="*/ 0 h 758730"/>
                      <a:gd name="connsiteX0" fmla="*/ 0 w 690733"/>
                      <a:gd name="connsiteY0" fmla="*/ 0 h 741145"/>
                      <a:gd name="connsiteX1" fmla="*/ 690733 w 690733"/>
                      <a:gd name="connsiteY1" fmla="*/ 0 h 741145"/>
                      <a:gd name="connsiteX2" fmla="*/ 623691 w 690733"/>
                      <a:gd name="connsiteY2" fmla="*/ 740702 h 741145"/>
                      <a:gd name="connsiteX3" fmla="*/ 0 w 690733"/>
                      <a:gd name="connsiteY3" fmla="*/ 741145 h 741145"/>
                      <a:gd name="connsiteX4" fmla="*/ 0 w 690733"/>
                      <a:gd name="connsiteY4" fmla="*/ 0 h 741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0733" h="741145">
                        <a:moveTo>
                          <a:pt x="0" y="0"/>
                        </a:moveTo>
                        <a:lnTo>
                          <a:pt x="690733" y="0"/>
                        </a:lnTo>
                        <a:lnTo>
                          <a:pt x="623691" y="740702"/>
                        </a:lnTo>
                        <a:lnTo>
                          <a:pt x="0" y="7411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sp>
              <p:nvSpPr>
                <p:cNvPr id="213" name="TextBox 212"/>
                <p:cNvSpPr txBox="1"/>
                <p:nvPr/>
              </p:nvSpPr>
              <p:spPr>
                <a:xfrm rot="20798384">
                  <a:off x="2019448" y="4299530"/>
                  <a:ext cx="7778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CA" sz="1600" dirty="0"/>
                </a:p>
              </p:txBody>
            </p:sp>
          </p:grpSp>
          <p:sp>
            <p:nvSpPr>
              <p:cNvPr id="105" name="TextBox 104"/>
              <p:cNvSpPr txBox="1"/>
              <p:nvPr/>
            </p:nvSpPr>
            <p:spPr>
              <a:xfrm rot="20034296">
                <a:off x="4319390" y="2723984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 rot="3736906">
                <a:off x="5616312" y="3221342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 rot="3261225">
                <a:off x="7148423" y="2479988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 rot="913276">
                <a:off x="4306229" y="1675912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633909" y="1457391"/>
            <a:ext cx="8265307" cy="4477991"/>
            <a:chOff x="1586518" y="1633851"/>
            <a:chExt cx="8265307" cy="4477991"/>
          </a:xfrm>
        </p:grpSpPr>
        <p:cxnSp>
          <p:nvCxnSpPr>
            <p:cNvPr id="188" name="Curved Connector 187"/>
            <p:cNvCxnSpPr/>
            <p:nvPr/>
          </p:nvCxnSpPr>
          <p:spPr>
            <a:xfrm rot="5400000">
              <a:off x="5334189" y="4600351"/>
              <a:ext cx="665763" cy="443233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urved Connector 195"/>
            <p:cNvCxnSpPr/>
            <p:nvPr/>
          </p:nvCxnSpPr>
          <p:spPr>
            <a:xfrm flipV="1">
              <a:off x="8317044" y="2255409"/>
              <a:ext cx="476481" cy="43849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586518" y="1633851"/>
              <a:ext cx="8265307" cy="4477991"/>
              <a:chOff x="1680594" y="1602492"/>
              <a:chExt cx="8265307" cy="4477991"/>
            </a:xfrm>
          </p:grpSpPr>
          <p:cxnSp>
            <p:nvCxnSpPr>
              <p:cNvPr id="185" name="Curved Connector 184"/>
              <p:cNvCxnSpPr/>
              <p:nvPr/>
            </p:nvCxnSpPr>
            <p:spPr>
              <a:xfrm rot="10800000">
                <a:off x="2396568" y="1861727"/>
                <a:ext cx="988838" cy="99348"/>
              </a:xfrm>
              <a:prstGeom prst="curvedConnector3">
                <a:avLst>
                  <a:gd name="adj1" fmla="val 50000"/>
                </a:avLst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urved Connector 185"/>
              <p:cNvCxnSpPr/>
              <p:nvPr/>
            </p:nvCxnSpPr>
            <p:spPr>
              <a:xfrm rot="10800000" flipV="1">
                <a:off x="3064623" y="3926727"/>
                <a:ext cx="684188" cy="483230"/>
              </a:xfrm>
              <a:prstGeom prst="curvedConnector3">
                <a:avLst>
                  <a:gd name="adj1" fmla="val 50000"/>
                </a:avLst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urved Connector 186"/>
              <p:cNvCxnSpPr/>
              <p:nvPr/>
            </p:nvCxnSpPr>
            <p:spPr>
              <a:xfrm rot="16200000" flipH="1">
                <a:off x="3921000" y="4401720"/>
                <a:ext cx="625591" cy="168634"/>
              </a:xfrm>
              <a:prstGeom prst="curvedConnector3">
                <a:avLst>
                  <a:gd name="adj1" fmla="val 50000"/>
                </a:avLst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urved Connector 188"/>
              <p:cNvCxnSpPr/>
              <p:nvPr/>
            </p:nvCxnSpPr>
            <p:spPr>
              <a:xfrm rot="10800000" flipV="1">
                <a:off x="3204307" y="2091414"/>
                <a:ext cx="297054" cy="865848"/>
              </a:xfrm>
              <a:prstGeom prst="curvedConnector2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urved Connector 189"/>
              <p:cNvCxnSpPr>
                <a:stCxn id="220" idx="2"/>
              </p:cNvCxnSpPr>
              <p:nvPr/>
            </p:nvCxnSpPr>
            <p:spPr>
              <a:xfrm rot="16200000" flipH="1">
                <a:off x="6426293" y="4634809"/>
                <a:ext cx="466074" cy="588001"/>
              </a:xfrm>
              <a:prstGeom prst="curvedConnector2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urved Connector 192"/>
              <p:cNvCxnSpPr/>
              <p:nvPr/>
            </p:nvCxnSpPr>
            <p:spPr>
              <a:xfrm>
                <a:off x="8505293" y="3346206"/>
                <a:ext cx="692917" cy="580520"/>
              </a:xfrm>
              <a:prstGeom prst="curved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oup 229"/>
              <p:cNvGrpSpPr/>
              <p:nvPr/>
            </p:nvGrpSpPr>
            <p:grpSpPr>
              <a:xfrm>
                <a:off x="1680594" y="1602492"/>
                <a:ext cx="733611" cy="868086"/>
                <a:chOff x="4520774" y="2930440"/>
                <a:chExt cx="733611" cy="868086"/>
              </a:xfrm>
            </p:grpSpPr>
            <p:sp>
              <p:nvSpPr>
                <p:cNvPr id="232" name="Rectangle 231"/>
                <p:cNvSpPr/>
                <p:nvPr/>
              </p:nvSpPr>
              <p:spPr>
                <a:xfrm rot="20858692">
                  <a:off x="4520774" y="2930440"/>
                  <a:ext cx="733611" cy="868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3" name="Rectangle 14"/>
                <p:cNvSpPr/>
                <p:nvPr/>
              </p:nvSpPr>
              <p:spPr>
                <a:xfrm rot="20858692">
                  <a:off x="4538081" y="2945459"/>
                  <a:ext cx="690733" cy="783151"/>
                </a:xfrm>
                <a:custGeom>
                  <a:avLst/>
                  <a:gdLst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90733 w 690733"/>
                    <a:gd name="connsiteY2" fmla="*/ 741145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  <a:gd name="connsiteX0" fmla="*/ 0 w 690733"/>
                    <a:gd name="connsiteY0" fmla="*/ 0 h 758730"/>
                    <a:gd name="connsiteX1" fmla="*/ 690733 w 690733"/>
                    <a:gd name="connsiteY1" fmla="*/ 0 h 758730"/>
                    <a:gd name="connsiteX2" fmla="*/ 637979 w 690733"/>
                    <a:gd name="connsiteY2" fmla="*/ 758730 h 758730"/>
                    <a:gd name="connsiteX3" fmla="*/ 0 w 690733"/>
                    <a:gd name="connsiteY3" fmla="*/ 741145 h 758730"/>
                    <a:gd name="connsiteX4" fmla="*/ 0 w 690733"/>
                    <a:gd name="connsiteY4" fmla="*/ 0 h 758730"/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23691 w 690733"/>
                    <a:gd name="connsiteY2" fmla="*/ 740702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733" h="741145">
                      <a:moveTo>
                        <a:pt x="0" y="0"/>
                      </a:moveTo>
                      <a:lnTo>
                        <a:pt x="690733" y="0"/>
                      </a:lnTo>
                      <a:lnTo>
                        <a:pt x="623691" y="740702"/>
                      </a:lnTo>
                      <a:lnTo>
                        <a:pt x="0" y="7411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 rot="281744">
                <a:off x="2668093" y="1621422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 rot="2235965">
                <a:off x="2623491" y="2920004"/>
                <a:ext cx="733611" cy="868086"/>
                <a:chOff x="4520774" y="2930440"/>
                <a:chExt cx="733611" cy="868086"/>
              </a:xfrm>
            </p:grpSpPr>
            <p:sp>
              <p:nvSpPr>
                <p:cNvPr id="237" name="Rectangle 236"/>
                <p:cNvSpPr/>
                <p:nvPr/>
              </p:nvSpPr>
              <p:spPr>
                <a:xfrm rot="20858692">
                  <a:off x="4520774" y="2930440"/>
                  <a:ext cx="733611" cy="868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8" name="Rectangle 14"/>
                <p:cNvSpPr/>
                <p:nvPr/>
              </p:nvSpPr>
              <p:spPr>
                <a:xfrm rot="20858692">
                  <a:off x="4538081" y="2945459"/>
                  <a:ext cx="690733" cy="783151"/>
                </a:xfrm>
                <a:custGeom>
                  <a:avLst/>
                  <a:gdLst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90733 w 690733"/>
                    <a:gd name="connsiteY2" fmla="*/ 741145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  <a:gd name="connsiteX0" fmla="*/ 0 w 690733"/>
                    <a:gd name="connsiteY0" fmla="*/ 0 h 758730"/>
                    <a:gd name="connsiteX1" fmla="*/ 690733 w 690733"/>
                    <a:gd name="connsiteY1" fmla="*/ 0 h 758730"/>
                    <a:gd name="connsiteX2" fmla="*/ 637979 w 690733"/>
                    <a:gd name="connsiteY2" fmla="*/ 758730 h 758730"/>
                    <a:gd name="connsiteX3" fmla="*/ 0 w 690733"/>
                    <a:gd name="connsiteY3" fmla="*/ 741145 h 758730"/>
                    <a:gd name="connsiteX4" fmla="*/ 0 w 690733"/>
                    <a:gd name="connsiteY4" fmla="*/ 0 h 758730"/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23691 w 690733"/>
                    <a:gd name="connsiteY2" fmla="*/ 740702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733" h="741145">
                      <a:moveTo>
                        <a:pt x="0" y="0"/>
                      </a:moveTo>
                      <a:lnTo>
                        <a:pt x="690733" y="0"/>
                      </a:lnTo>
                      <a:lnTo>
                        <a:pt x="623691" y="740702"/>
                      </a:lnTo>
                      <a:lnTo>
                        <a:pt x="0" y="7411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2368927" y="4198310"/>
                <a:ext cx="733611" cy="868086"/>
                <a:chOff x="4520774" y="2930440"/>
                <a:chExt cx="733611" cy="868086"/>
              </a:xfrm>
            </p:grpSpPr>
            <p:sp>
              <p:nvSpPr>
                <p:cNvPr id="242" name="Rectangle 241"/>
                <p:cNvSpPr/>
                <p:nvPr/>
              </p:nvSpPr>
              <p:spPr>
                <a:xfrm rot="20858692">
                  <a:off x="4520774" y="2930440"/>
                  <a:ext cx="733611" cy="868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3" name="Rectangle 14"/>
                <p:cNvSpPr/>
                <p:nvPr/>
              </p:nvSpPr>
              <p:spPr>
                <a:xfrm rot="20858692">
                  <a:off x="4538081" y="2945459"/>
                  <a:ext cx="690733" cy="783151"/>
                </a:xfrm>
                <a:custGeom>
                  <a:avLst/>
                  <a:gdLst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90733 w 690733"/>
                    <a:gd name="connsiteY2" fmla="*/ 741145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  <a:gd name="connsiteX0" fmla="*/ 0 w 690733"/>
                    <a:gd name="connsiteY0" fmla="*/ 0 h 758730"/>
                    <a:gd name="connsiteX1" fmla="*/ 690733 w 690733"/>
                    <a:gd name="connsiteY1" fmla="*/ 0 h 758730"/>
                    <a:gd name="connsiteX2" fmla="*/ 637979 w 690733"/>
                    <a:gd name="connsiteY2" fmla="*/ 758730 h 758730"/>
                    <a:gd name="connsiteX3" fmla="*/ 0 w 690733"/>
                    <a:gd name="connsiteY3" fmla="*/ 741145 h 758730"/>
                    <a:gd name="connsiteX4" fmla="*/ 0 w 690733"/>
                    <a:gd name="connsiteY4" fmla="*/ 0 h 758730"/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23691 w 690733"/>
                    <a:gd name="connsiteY2" fmla="*/ 740702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733" h="741145">
                      <a:moveTo>
                        <a:pt x="0" y="0"/>
                      </a:moveTo>
                      <a:lnTo>
                        <a:pt x="690733" y="0"/>
                      </a:lnTo>
                      <a:lnTo>
                        <a:pt x="623691" y="740702"/>
                      </a:lnTo>
                      <a:lnTo>
                        <a:pt x="0" y="7411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45" name="Group 244"/>
              <p:cNvGrpSpPr/>
              <p:nvPr/>
            </p:nvGrpSpPr>
            <p:grpSpPr>
              <a:xfrm rot="2721289">
                <a:off x="3769480" y="4786854"/>
                <a:ext cx="733611" cy="868086"/>
                <a:chOff x="4520774" y="2930440"/>
                <a:chExt cx="733611" cy="868086"/>
              </a:xfrm>
            </p:grpSpPr>
            <p:sp>
              <p:nvSpPr>
                <p:cNvPr id="247" name="Rectangle 246"/>
                <p:cNvSpPr/>
                <p:nvPr/>
              </p:nvSpPr>
              <p:spPr>
                <a:xfrm rot="20858692">
                  <a:off x="4520774" y="2930440"/>
                  <a:ext cx="733611" cy="868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8" name="Rectangle 14"/>
                <p:cNvSpPr/>
                <p:nvPr/>
              </p:nvSpPr>
              <p:spPr>
                <a:xfrm rot="20858692">
                  <a:off x="4549237" y="2956477"/>
                  <a:ext cx="690733" cy="783151"/>
                </a:xfrm>
                <a:custGeom>
                  <a:avLst/>
                  <a:gdLst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90733 w 690733"/>
                    <a:gd name="connsiteY2" fmla="*/ 741145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  <a:gd name="connsiteX0" fmla="*/ 0 w 690733"/>
                    <a:gd name="connsiteY0" fmla="*/ 0 h 758730"/>
                    <a:gd name="connsiteX1" fmla="*/ 690733 w 690733"/>
                    <a:gd name="connsiteY1" fmla="*/ 0 h 758730"/>
                    <a:gd name="connsiteX2" fmla="*/ 637979 w 690733"/>
                    <a:gd name="connsiteY2" fmla="*/ 758730 h 758730"/>
                    <a:gd name="connsiteX3" fmla="*/ 0 w 690733"/>
                    <a:gd name="connsiteY3" fmla="*/ 741145 h 758730"/>
                    <a:gd name="connsiteX4" fmla="*/ 0 w 690733"/>
                    <a:gd name="connsiteY4" fmla="*/ 0 h 758730"/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23691 w 690733"/>
                    <a:gd name="connsiteY2" fmla="*/ 740702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733" h="741145">
                      <a:moveTo>
                        <a:pt x="0" y="0"/>
                      </a:moveTo>
                      <a:lnTo>
                        <a:pt x="690733" y="0"/>
                      </a:lnTo>
                      <a:lnTo>
                        <a:pt x="623691" y="740702"/>
                      </a:lnTo>
                      <a:lnTo>
                        <a:pt x="0" y="7411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5181531" y="5212397"/>
                <a:ext cx="733611" cy="868086"/>
                <a:chOff x="4520774" y="2930440"/>
                <a:chExt cx="733611" cy="868086"/>
              </a:xfrm>
            </p:grpSpPr>
            <p:sp>
              <p:nvSpPr>
                <p:cNvPr id="252" name="Rectangle 251"/>
                <p:cNvSpPr/>
                <p:nvPr/>
              </p:nvSpPr>
              <p:spPr>
                <a:xfrm rot="20858692">
                  <a:off x="4520774" y="2930440"/>
                  <a:ext cx="733611" cy="868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3" name="Rectangle 14"/>
                <p:cNvSpPr/>
                <p:nvPr/>
              </p:nvSpPr>
              <p:spPr>
                <a:xfrm rot="20858692">
                  <a:off x="4538081" y="2945459"/>
                  <a:ext cx="690733" cy="783151"/>
                </a:xfrm>
                <a:custGeom>
                  <a:avLst/>
                  <a:gdLst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90733 w 690733"/>
                    <a:gd name="connsiteY2" fmla="*/ 741145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  <a:gd name="connsiteX0" fmla="*/ 0 w 690733"/>
                    <a:gd name="connsiteY0" fmla="*/ 0 h 758730"/>
                    <a:gd name="connsiteX1" fmla="*/ 690733 w 690733"/>
                    <a:gd name="connsiteY1" fmla="*/ 0 h 758730"/>
                    <a:gd name="connsiteX2" fmla="*/ 637979 w 690733"/>
                    <a:gd name="connsiteY2" fmla="*/ 758730 h 758730"/>
                    <a:gd name="connsiteX3" fmla="*/ 0 w 690733"/>
                    <a:gd name="connsiteY3" fmla="*/ 741145 h 758730"/>
                    <a:gd name="connsiteX4" fmla="*/ 0 w 690733"/>
                    <a:gd name="connsiteY4" fmla="*/ 0 h 758730"/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23691 w 690733"/>
                    <a:gd name="connsiteY2" fmla="*/ 740702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733" h="741145">
                      <a:moveTo>
                        <a:pt x="0" y="0"/>
                      </a:moveTo>
                      <a:lnTo>
                        <a:pt x="690733" y="0"/>
                      </a:lnTo>
                      <a:lnTo>
                        <a:pt x="623691" y="740702"/>
                      </a:lnTo>
                      <a:lnTo>
                        <a:pt x="0" y="7411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55" name="Group 254"/>
              <p:cNvGrpSpPr/>
              <p:nvPr/>
            </p:nvGrpSpPr>
            <p:grpSpPr>
              <a:xfrm rot="1438224">
                <a:off x="6940497" y="5166153"/>
                <a:ext cx="733611" cy="868086"/>
                <a:chOff x="4520774" y="2930440"/>
                <a:chExt cx="733611" cy="868086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 rot="20858692">
                  <a:off x="4520774" y="2930440"/>
                  <a:ext cx="733611" cy="868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8" name="Rectangle 14"/>
                <p:cNvSpPr/>
                <p:nvPr/>
              </p:nvSpPr>
              <p:spPr>
                <a:xfrm rot="20858692">
                  <a:off x="4538081" y="2945459"/>
                  <a:ext cx="690733" cy="783151"/>
                </a:xfrm>
                <a:custGeom>
                  <a:avLst/>
                  <a:gdLst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90733 w 690733"/>
                    <a:gd name="connsiteY2" fmla="*/ 741145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  <a:gd name="connsiteX0" fmla="*/ 0 w 690733"/>
                    <a:gd name="connsiteY0" fmla="*/ 0 h 758730"/>
                    <a:gd name="connsiteX1" fmla="*/ 690733 w 690733"/>
                    <a:gd name="connsiteY1" fmla="*/ 0 h 758730"/>
                    <a:gd name="connsiteX2" fmla="*/ 637979 w 690733"/>
                    <a:gd name="connsiteY2" fmla="*/ 758730 h 758730"/>
                    <a:gd name="connsiteX3" fmla="*/ 0 w 690733"/>
                    <a:gd name="connsiteY3" fmla="*/ 741145 h 758730"/>
                    <a:gd name="connsiteX4" fmla="*/ 0 w 690733"/>
                    <a:gd name="connsiteY4" fmla="*/ 0 h 758730"/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23691 w 690733"/>
                    <a:gd name="connsiteY2" fmla="*/ 740702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733" h="741145">
                      <a:moveTo>
                        <a:pt x="0" y="0"/>
                      </a:moveTo>
                      <a:lnTo>
                        <a:pt x="690733" y="0"/>
                      </a:lnTo>
                      <a:lnTo>
                        <a:pt x="623691" y="740702"/>
                      </a:lnTo>
                      <a:lnTo>
                        <a:pt x="0" y="7411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 rot="1902325">
                <a:off x="9212290" y="3662973"/>
                <a:ext cx="733611" cy="868086"/>
                <a:chOff x="4520774" y="2930440"/>
                <a:chExt cx="733611" cy="868086"/>
              </a:xfrm>
            </p:grpSpPr>
            <p:sp>
              <p:nvSpPr>
                <p:cNvPr id="265" name="Rectangle 264"/>
                <p:cNvSpPr/>
                <p:nvPr/>
              </p:nvSpPr>
              <p:spPr>
                <a:xfrm rot="20858692">
                  <a:off x="4520774" y="2930440"/>
                  <a:ext cx="733611" cy="868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6" name="Rectangle 14"/>
                <p:cNvSpPr/>
                <p:nvPr/>
              </p:nvSpPr>
              <p:spPr>
                <a:xfrm rot="20858692">
                  <a:off x="4538081" y="2945459"/>
                  <a:ext cx="690733" cy="783151"/>
                </a:xfrm>
                <a:custGeom>
                  <a:avLst/>
                  <a:gdLst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90733 w 690733"/>
                    <a:gd name="connsiteY2" fmla="*/ 741145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  <a:gd name="connsiteX0" fmla="*/ 0 w 690733"/>
                    <a:gd name="connsiteY0" fmla="*/ 0 h 758730"/>
                    <a:gd name="connsiteX1" fmla="*/ 690733 w 690733"/>
                    <a:gd name="connsiteY1" fmla="*/ 0 h 758730"/>
                    <a:gd name="connsiteX2" fmla="*/ 637979 w 690733"/>
                    <a:gd name="connsiteY2" fmla="*/ 758730 h 758730"/>
                    <a:gd name="connsiteX3" fmla="*/ 0 w 690733"/>
                    <a:gd name="connsiteY3" fmla="*/ 741145 h 758730"/>
                    <a:gd name="connsiteX4" fmla="*/ 0 w 690733"/>
                    <a:gd name="connsiteY4" fmla="*/ 0 h 758730"/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23691 w 690733"/>
                    <a:gd name="connsiteY2" fmla="*/ 740702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733" h="741145">
                      <a:moveTo>
                        <a:pt x="0" y="0"/>
                      </a:moveTo>
                      <a:lnTo>
                        <a:pt x="690733" y="0"/>
                      </a:lnTo>
                      <a:lnTo>
                        <a:pt x="623691" y="740702"/>
                      </a:lnTo>
                      <a:lnTo>
                        <a:pt x="0" y="7411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8852003" y="1871678"/>
                <a:ext cx="733611" cy="868086"/>
                <a:chOff x="4520774" y="2930440"/>
                <a:chExt cx="733611" cy="868086"/>
              </a:xfrm>
            </p:grpSpPr>
            <p:sp>
              <p:nvSpPr>
                <p:cNvPr id="270" name="Rectangle 269"/>
                <p:cNvSpPr/>
                <p:nvPr/>
              </p:nvSpPr>
              <p:spPr>
                <a:xfrm rot="20858692">
                  <a:off x="4520774" y="2930440"/>
                  <a:ext cx="733611" cy="8680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1" name="Rectangle 14"/>
                <p:cNvSpPr/>
                <p:nvPr/>
              </p:nvSpPr>
              <p:spPr>
                <a:xfrm rot="20858692">
                  <a:off x="4538081" y="2945459"/>
                  <a:ext cx="690733" cy="783151"/>
                </a:xfrm>
                <a:custGeom>
                  <a:avLst/>
                  <a:gdLst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90733 w 690733"/>
                    <a:gd name="connsiteY2" fmla="*/ 741145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  <a:gd name="connsiteX0" fmla="*/ 0 w 690733"/>
                    <a:gd name="connsiteY0" fmla="*/ 0 h 758730"/>
                    <a:gd name="connsiteX1" fmla="*/ 690733 w 690733"/>
                    <a:gd name="connsiteY1" fmla="*/ 0 h 758730"/>
                    <a:gd name="connsiteX2" fmla="*/ 637979 w 690733"/>
                    <a:gd name="connsiteY2" fmla="*/ 758730 h 758730"/>
                    <a:gd name="connsiteX3" fmla="*/ 0 w 690733"/>
                    <a:gd name="connsiteY3" fmla="*/ 741145 h 758730"/>
                    <a:gd name="connsiteX4" fmla="*/ 0 w 690733"/>
                    <a:gd name="connsiteY4" fmla="*/ 0 h 758730"/>
                    <a:gd name="connsiteX0" fmla="*/ 0 w 690733"/>
                    <a:gd name="connsiteY0" fmla="*/ 0 h 741145"/>
                    <a:gd name="connsiteX1" fmla="*/ 690733 w 690733"/>
                    <a:gd name="connsiteY1" fmla="*/ 0 h 741145"/>
                    <a:gd name="connsiteX2" fmla="*/ 623691 w 690733"/>
                    <a:gd name="connsiteY2" fmla="*/ 740702 h 741145"/>
                    <a:gd name="connsiteX3" fmla="*/ 0 w 690733"/>
                    <a:gd name="connsiteY3" fmla="*/ 741145 h 741145"/>
                    <a:gd name="connsiteX4" fmla="*/ 0 w 690733"/>
                    <a:gd name="connsiteY4" fmla="*/ 0 h 74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0733" h="741145">
                      <a:moveTo>
                        <a:pt x="0" y="0"/>
                      </a:moveTo>
                      <a:lnTo>
                        <a:pt x="690733" y="0"/>
                      </a:lnTo>
                      <a:lnTo>
                        <a:pt x="623691" y="740702"/>
                      </a:lnTo>
                      <a:lnTo>
                        <a:pt x="0" y="7411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sp>
            <p:nvSpPr>
              <p:cNvPr id="100" name="TextBox 99"/>
              <p:cNvSpPr txBox="1"/>
              <p:nvPr/>
            </p:nvSpPr>
            <p:spPr>
              <a:xfrm rot="16996188">
                <a:off x="2742099" y="2134461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 rot="2843893">
                <a:off x="8617160" y="3353094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 rot="18265627">
                <a:off x="8095384" y="2157022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 rot="4061533">
                <a:off x="4045942" y="4285091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 rot="18839538">
                <a:off x="3038131" y="3684854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 rot="2669051">
                <a:off x="6514052" y="4801910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 rot="18890374">
                <a:off x="5219307" y="4486447"/>
                <a:ext cx="7778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dirty="0"/>
                  <a:t>Why?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064607" y="3921551"/>
            <a:ext cx="1117660" cy="1122851"/>
            <a:chOff x="7179828" y="3701279"/>
            <a:chExt cx="838245" cy="842138"/>
          </a:xfrm>
        </p:grpSpPr>
        <p:sp>
          <p:nvSpPr>
            <p:cNvPr id="12" name="Oval 11"/>
            <p:cNvSpPr/>
            <p:nvPr/>
          </p:nvSpPr>
          <p:spPr>
            <a:xfrm>
              <a:off x="7179828" y="3701279"/>
              <a:ext cx="838245" cy="84213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346995" y="3871460"/>
              <a:ext cx="508650" cy="511012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514661" y="4038306"/>
              <a:ext cx="172475" cy="173276"/>
            </a:xfrm>
            <a:prstGeom prst="ellipse">
              <a:avLst/>
            </a:prstGeom>
            <a:solidFill>
              <a:srgbClr val="FF0000"/>
            </a:solidFill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815808" y="1812265"/>
            <a:ext cx="218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PROBLEM</a:t>
            </a:r>
            <a:endParaRPr lang="en-US" sz="28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1" y="340858"/>
            <a:ext cx="12191999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Look for </a:t>
            </a:r>
            <a:r>
              <a:rPr lang="en-US" sz="36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root causes</a:t>
            </a:r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 with “Causal Modelling”</a:t>
            </a:r>
            <a:endParaRPr lang="en-US" sz="36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91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8462" y="1450996"/>
            <a:ext cx="7194665" cy="4303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CA"/>
          </a:p>
        </p:txBody>
      </p:sp>
      <p:cxnSp>
        <p:nvCxnSpPr>
          <p:cNvPr id="3" name="Straight Connector 2"/>
          <p:cNvCxnSpPr/>
          <p:nvPr/>
        </p:nvCxnSpPr>
        <p:spPr>
          <a:xfrm>
            <a:off x="6085795" y="1450996"/>
            <a:ext cx="0" cy="4303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683592" y="2384810"/>
            <a:ext cx="3034419" cy="2973515"/>
            <a:chOff x="1169806" y="1638881"/>
            <a:chExt cx="3034419" cy="2973515"/>
          </a:xfrm>
        </p:grpSpPr>
        <p:grpSp>
          <p:nvGrpSpPr>
            <p:cNvPr id="5" name="Group 4"/>
            <p:cNvGrpSpPr/>
            <p:nvPr/>
          </p:nvGrpSpPr>
          <p:grpSpPr>
            <a:xfrm>
              <a:off x="1426576" y="1638881"/>
              <a:ext cx="550208" cy="651065"/>
              <a:chOff x="4520774" y="2930440"/>
              <a:chExt cx="733611" cy="868086"/>
            </a:xfrm>
          </p:grpSpPr>
          <p:sp>
            <p:nvSpPr>
              <p:cNvPr id="72" name="Rectangle 7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19834369">
              <a:off x="2273783" y="1807392"/>
              <a:ext cx="550208" cy="651065"/>
              <a:chOff x="4520774" y="2930440"/>
              <a:chExt cx="733611" cy="868086"/>
            </a:xfrm>
          </p:grpSpPr>
          <p:sp>
            <p:nvSpPr>
              <p:cNvPr id="67" name="Rectangle 6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2188984">
              <a:off x="3654017" y="1868140"/>
              <a:ext cx="550208" cy="651065"/>
              <a:chOff x="4520774" y="2930440"/>
              <a:chExt cx="733611" cy="868086"/>
            </a:xfrm>
          </p:grpSpPr>
          <p:sp>
            <p:nvSpPr>
              <p:cNvPr id="62" name="Rectangle 6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1235288">
              <a:off x="2951374" y="2304231"/>
              <a:ext cx="550208" cy="651065"/>
              <a:chOff x="4520774" y="2930440"/>
              <a:chExt cx="733611" cy="868086"/>
            </a:xfrm>
          </p:grpSpPr>
          <p:sp>
            <p:nvSpPr>
              <p:cNvPr id="57" name="Rectangle 5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 rot="2635228">
              <a:off x="1824604" y="2574344"/>
              <a:ext cx="550208" cy="651065"/>
              <a:chOff x="4520774" y="2930440"/>
              <a:chExt cx="733611" cy="868086"/>
            </a:xfrm>
          </p:grpSpPr>
          <p:sp>
            <p:nvSpPr>
              <p:cNvPr id="52" name="Rectangle 5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rot="956134">
              <a:off x="1169806" y="2676771"/>
              <a:ext cx="550208" cy="651065"/>
              <a:chOff x="4520774" y="2930440"/>
              <a:chExt cx="733611" cy="868086"/>
            </a:xfrm>
          </p:grpSpPr>
          <p:sp>
            <p:nvSpPr>
              <p:cNvPr id="47" name="Rectangle 4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 rot="629568">
              <a:off x="1397716" y="3348071"/>
              <a:ext cx="550208" cy="651065"/>
              <a:chOff x="4520774" y="2930440"/>
              <a:chExt cx="733611" cy="868086"/>
            </a:xfrm>
          </p:grpSpPr>
          <p:sp>
            <p:nvSpPr>
              <p:cNvPr id="42" name="Rectangle 4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 rot="1568940">
              <a:off x="2427496" y="2912327"/>
              <a:ext cx="550208" cy="651065"/>
              <a:chOff x="4520774" y="2930440"/>
              <a:chExt cx="733611" cy="868086"/>
            </a:xfrm>
          </p:grpSpPr>
          <p:sp>
            <p:nvSpPr>
              <p:cNvPr id="37" name="Rectangle 3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rot="21013573">
              <a:off x="3270259" y="3053621"/>
              <a:ext cx="550208" cy="651065"/>
              <a:chOff x="4520774" y="2930440"/>
              <a:chExt cx="733611" cy="868086"/>
            </a:xfrm>
          </p:grpSpPr>
          <p:sp>
            <p:nvSpPr>
              <p:cNvPr id="32" name="Rectangle 3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rot="21071843">
              <a:off x="2216653" y="3961331"/>
              <a:ext cx="550208" cy="651065"/>
              <a:chOff x="4520774" y="2930440"/>
              <a:chExt cx="733611" cy="868086"/>
            </a:xfrm>
          </p:grpSpPr>
          <p:sp>
            <p:nvSpPr>
              <p:cNvPr id="27" name="Rectangle 2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1543232">
              <a:off x="3010381" y="3797225"/>
              <a:ext cx="550208" cy="651065"/>
              <a:chOff x="4520774" y="2930440"/>
              <a:chExt cx="733611" cy="868086"/>
            </a:xfrm>
          </p:grpSpPr>
          <p:sp>
            <p:nvSpPr>
              <p:cNvPr id="22" name="Rectangle 2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1820028">
              <a:off x="3646675" y="3847346"/>
              <a:ext cx="550208" cy="651065"/>
              <a:chOff x="4520774" y="2930440"/>
              <a:chExt cx="733611" cy="868086"/>
            </a:xfrm>
          </p:grpSpPr>
          <p:sp>
            <p:nvSpPr>
              <p:cNvPr id="17" name="Rectangle 1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01417" y="2460635"/>
            <a:ext cx="3120062" cy="2831368"/>
            <a:chOff x="4787631" y="1714706"/>
            <a:chExt cx="3120062" cy="2831368"/>
          </a:xfrm>
        </p:grpSpPr>
        <p:grpSp>
          <p:nvGrpSpPr>
            <p:cNvPr id="78" name="Group 77"/>
            <p:cNvGrpSpPr/>
            <p:nvPr/>
          </p:nvGrpSpPr>
          <p:grpSpPr>
            <a:xfrm rot="2190289">
              <a:off x="5354284" y="2828598"/>
              <a:ext cx="550208" cy="651065"/>
              <a:chOff x="4520774" y="2930440"/>
              <a:chExt cx="733611" cy="868086"/>
            </a:xfrm>
          </p:grpSpPr>
          <p:sp>
            <p:nvSpPr>
              <p:cNvPr id="145" name="Rectangle 14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7" name="Freeform 14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Freeform 14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 rot="1382745">
              <a:off x="4787631" y="2553067"/>
              <a:ext cx="550208" cy="651065"/>
              <a:chOff x="4520774" y="2930440"/>
              <a:chExt cx="733611" cy="868086"/>
            </a:xfrm>
          </p:grpSpPr>
          <p:sp>
            <p:nvSpPr>
              <p:cNvPr id="140" name="Rectangle 13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2" name="Freeform 14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3" name="Freeform 14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4" name="Freeform 14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 rot="446115">
              <a:off x="5157685" y="3739286"/>
              <a:ext cx="550208" cy="651065"/>
              <a:chOff x="4520774" y="2930440"/>
              <a:chExt cx="733611" cy="868086"/>
            </a:xfrm>
          </p:grpSpPr>
          <p:sp>
            <p:nvSpPr>
              <p:cNvPr id="135" name="Rectangle 13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7" name="Freeform 13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8" name="Freeform 13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9" name="Freeform 13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 rot="19834369">
              <a:off x="6003730" y="3895009"/>
              <a:ext cx="550208" cy="651065"/>
              <a:chOff x="4520774" y="2930440"/>
              <a:chExt cx="733611" cy="868086"/>
            </a:xfrm>
          </p:grpSpPr>
          <p:sp>
            <p:nvSpPr>
              <p:cNvPr id="130" name="Rectangle 12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2" name="Freeform 13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3" name="Freeform 13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4" name="Freeform 13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 rot="834349">
              <a:off x="5116412" y="1881483"/>
              <a:ext cx="550208" cy="651065"/>
              <a:chOff x="4520774" y="2930440"/>
              <a:chExt cx="733611" cy="868086"/>
            </a:xfrm>
          </p:grpSpPr>
          <p:sp>
            <p:nvSpPr>
              <p:cNvPr id="125" name="Rectangle 12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 rot="3646181">
              <a:off x="5877632" y="1854308"/>
              <a:ext cx="550208" cy="651065"/>
              <a:chOff x="4520774" y="2930440"/>
              <a:chExt cx="733611" cy="868086"/>
            </a:xfrm>
          </p:grpSpPr>
          <p:sp>
            <p:nvSpPr>
              <p:cNvPr id="120" name="Rectangle 11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6727588" y="1714706"/>
              <a:ext cx="550208" cy="651065"/>
              <a:chOff x="4520774" y="2930440"/>
              <a:chExt cx="733611" cy="868086"/>
            </a:xfrm>
          </p:grpSpPr>
          <p:sp>
            <p:nvSpPr>
              <p:cNvPr id="115" name="Rectangle 11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6010569" y="3025319"/>
              <a:ext cx="550208" cy="651065"/>
              <a:chOff x="4520774" y="2930440"/>
              <a:chExt cx="733611" cy="868086"/>
            </a:xfrm>
          </p:grpSpPr>
          <p:sp>
            <p:nvSpPr>
              <p:cNvPr id="110" name="Rectangle 10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4" name="Freeform 11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3616589">
              <a:off x="6382063" y="2374869"/>
              <a:ext cx="550208" cy="651065"/>
              <a:chOff x="4520774" y="2930440"/>
              <a:chExt cx="733611" cy="868086"/>
            </a:xfrm>
          </p:grpSpPr>
          <p:sp>
            <p:nvSpPr>
              <p:cNvPr id="105" name="Rectangle 10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7" name="Freeform 10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" name="Freeform 10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 rot="1348028">
              <a:off x="7357485" y="2418828"/>
              <a:ext cx="550208" cy="651065"/>
              <a:chOff x="4520774" y="2930440"/>
              <a:chExt cx="733611" cy="868086"/>
            </a:xfrm>
          </p:grpSpPr>
          <p:sp>
            <p:nvSpPr>
              <p:cNvPr id="100" name="Rectangle 9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" name="Freeform 10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" name="Freeform 10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1345461">
              <a:off x="6636935" y="3062859"/>
              <a:ext cx="550208" cy="651065"/>
              <a:chOff x="4520774" y="2930440"/>
              <a:chExt cx="733611" cy="868086"/>
            </a:xfrm>
          </p:grpSpPr>
          <p:sp>
            <p:nvSpPr>
              <p:cNvPr id="95" name="Rectangle 9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7" name="Freeform 9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" name="Freeform 9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211980" y="3288179"/>
              <a:ext cx="550208" cy="651065"/>
              <a:chOff x="4520774" y="2930440"/>
              <a:chExt cx="733611" cy="868086"/>
            </a:xfrm>
          </p:grpSpPr>
          <p:sp>
            <p:nvSpPr>
              <p:cNvPr id="90" name="Rectangle 8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50" name="TextBox 149"/>
          <p:cNvSpPr txBox="1"/>
          <p:nvPr/>
        </p:nvSpPr>
        <p:spPr>
          <a:xfrm>
            <a:off x="2488462" y="1522681"/>
            <a:ext cx="359733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Existing Solutions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085795" y="1522681"/>
            <a:ext cx="359733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if</a:t>
            </a:r>
            <a:r>
              <a:rPr lang="is-IS" sz="2400" dirty="0" smtClean="0">
                <a:latin typeface="Century Gothic"/>
                <a:cs typeface="Century Gothic"/>
              </a:rPr>
              <a:t>…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" y="340858"/>
            <a:ext cx="12191999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Build off</a:t>
            </a:r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 of and </a:t>
            </a:r>
            <a:r>
              <a:rPr lang="en-US" sz="36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improve</a:t>
            </a:r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 what already exists</a:t>
            </a:r>
            <a:endParaRPr lang="en-US" sz="36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9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8462" y="1449215"/>
            <a:ext cx="7194665" cy="4303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CA"/>
          </a:p>
        </p:txBody>
      </p:sp>
      <p:cxnSp>
        <p:nvCxnSpPr>
          <p:cNvPr id="3" name="Straight Connector 2"/>
          <p:cNvCxnSpPr/>
          <p:nvPr/>
        </p:nvCxnSpPr>
        <p:spPr>
          <a:xfrm>
            <a:off x="6085795" y="1450996"/>
            <a:ext cx="0" cy="4303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683592" y="2384810"/>
            <a:ext cx="3034419" cy="2973515"/>
            <a:chOff x="1169806" y="1638881"/>
            <a:chExt cx="3034419" cy="2973515"/>
          </a:xfrm>
        </p:grpSpPr>
        <p:grpSp>
          <p:nvGrpSpPr>
            <p:cNvPr id="5" name="Group 4"/>
            <p:cNvGrpSpPr/>
            <p:nvPr/>
          </p:nvGrpSpPr>
          <p:grpSpPr>
            <a:xfrm>
              <a:off x="1426576" y="1638881"/>
              <a:ext cx="550208" cy="651065"/>
              <a:chOff x="4520774" y="2930440"/>
              <a:chExt cx="733611" cy="868086"/>
            </a:xfrm>
          </p:grpSpPr>
          <p:sp>
            <p:nvSpPr>
              <p:cNvPr id="72" name="Rectangle 7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19834369">
              <a:off x="2273783" y="1807392"/>
              <a:ext cx="550208" cy="651065"/>
              <a:chOff x="4520774" y="2930440"/>
              <a:chExt cx="733611" cy="868086"/>
            </a:xfrm>
          </p:grpSpPr>
          <p:sp>
            <p:nvSpPr>
              <p:cNvPr id="67" name="Rectangle 6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2188984">
              <a:off x="3654017" y="1868140"/>
              <a:ext cx="550208" cy="651065"/>
              <a:chOff x="4520774" y="2930440"/>
              <a:chExt cx="733611" cy="868086"/>
            </a:xfrm>
          </p:grpSpPr>
          <p:sp>
            <p:nvSpPr>
              <p:cNvPr id="62" name="Rectangle 6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1235288">
              <a:off x="2951374" y="2304231"/>
              <a:ext cx="550208" cy="651065"/>
              <a:chOff x="4520774" y="2930440"/>
              <a:chExt cx="733611" cy="868086"/>
            </a:xfrm>
          </p:grpSpPr>
          <p:sp>
            <p:nvSpPr>
              <p:cNvPr id="57" name="Rectangle 5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 rot="2635228">
              <a:off x="1824604" y="2574344"/>
              <a:ext cx="550208" cy="651065"/>
              <a:chOff x="4520774" y="2930440"/>
              <a:chExt cx="733611" cy="868086"/>
            </a:xfrm>
          </p:grpSpPr>
          <p:sp>
            <p:nvSpPr>
              <p:cNvPr id="52" name="Rectangle 5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rot="956134">
              <a:off x="1169806" y="2676771"/>
              <a:ext cx="550208" cy="651065"/>
              <a:chOff x="4520774" y="2930440"/>
              <a:chExt cx="733611" cy="868086"/>
            </a:xfrm>
          </p:grpSpPr>
          <p:sp>
            <p:nvSpPr>
              <p:cNvPr id="47" name="Rectangle 4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 rot="629568">
              <a:off x="1397716" y="3348071"/>
              <a:ext cx="550208" cy="651065"/>
              <a:chOff x="4520774" y="2930440"/>
              <a:chExt cx="733611" cy="868086"/>
            </a:xfrm>
          </p:grpSpPr>
          <p:sp>
            <p:nvSpPr>
              <p:cNvPr id="42" name="Rectangle 4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 rot="1568940">
              <a:off x="2427496" y="2912327"/>
              <a:ext cx="550208" cy="651065"/>
              <a:chOff x="4520774" y="2930440"/>
              <a:chExt cx="733611" cy="868086"/>
            </a:xfrm>
          </p:grpSpPr>
          <p:sp>
            <p:nvSpPr>
              <p:cNvPr id="37" name="Rectangle 3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rot="21013573">
              <a:off x="3270259" y="3053621"/>
              <a:ext cx="550208" cy="651065"/>
              <a:chOff x="4520774" y="2930440"/>
              <a:chExt cx="733611" cy="868086"/>
            </a:xfrm>
          </p:grpSpPr>
          <p:sp>
            <p:nvSpPr>
              <p:cNvPr id="32" name="Rectangle 3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rot="21071843">
              <a:off x="2216653" y="3961331"/>
              <a:ext cx="550208" cy="651065"/>
              <a:chOff x="4520774" y="2930440"/>
              <a:chExt cx="733611" cy="868086"/>
            </a:xfrm>
          </p:grpSpPr>
          <p:sp>
            <p:nvSpPr>
              <p:cNvPr id="27" name="Rectangle 2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1543232">
              <a:off x="3010381" y="3797225"/>
              <a:ext cx="550208" cy="651065"/>
              <a:chOff x="4520774" y="2930440"/>
              <a:chExt cx="733611" cy="868086"/>
            </a:xfrm>
          </p:grpSpPr>
          <p:sp>
            <p:nvSpPr>
              <p:cNvPr id="22" name="Rectangle 21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1820028">
              <a:off x="3646675" y="3847346"/>
              <a:ext cx="550208" cy="651065"/>
              <a:chOff x="4520774" y="2930440"/>
              <a:chExt cx="733611" cy="868086"/>
            </a:xfrm>
          </p:grpSpPr>
          <p:sp>
            <p:nvSpPr>
              <p:cNvPr id="17" name="Rectangle 1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01417" y="2460635"/>
            <a:ext cx="3120062" cy="2831368"/>
            <a:chOff x="4787631" y="1714706"/>
            <a:chExt cx="3120062" cy="2831368"/>
          </a:xfrm>
        </p:grpSpPr>
        <p:grpSp>
          <p:nvGrpSpPr>
            <p:cNvPr id="78" name="Group 77"/>
            <p:cNvGrpSpPr/>
            <p:nvPr/>
          </p:nvGrpSpPr>
          <p:grpSpPr>
            <a:xfrm rot="2190289">
              <a:off x="5354284" y="2828598"/>
              <a:ext cx="550208" cy="651065"/>
              <a:chOff x="4520774" y="2930440"/>
              <a:chExt cx="733611" cy="868086"/>
            </a:xfrm>
          </p:grpSpPr>
          <p:sp>
            <p:nvSpPr>
              <p:cNvPr id="145" name="Rectangle 14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7" name="Freeform 14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Freeform 14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 rot="1382745">
              <a:off x="4787631" y="2553067"/>
              <a:ext cx="550208" cy="651065"/>
              <a:chOff x="4520774" y="2930440"/>
              <a:chExt cx="733611" cy="868086"/>
            </a:xfrm>
          </p:grpSpPr>
          <p:sp>
            <p:nvSpPr>
              <p:cNvPr id="140" name="Rectangle 13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2" name="Freeform 14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3" name="Freeform 14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4" name="Freeform 14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 rot="446115">
              <a:off x="5157685" y="3739286"/>
              <a:ext cx="550208" cy="651065"/>
              <a:chOff x="4520774" y="2930440"/>
              <a:chExt cx="733611" cy="868086"/>
            </a:xfrm>
          </p:grpSpPr>
          <p:sp>
            <p:nvSpPr>
              <p:cNvPr id="135" name="Rectangle 13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7" name="Freeform 13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8" name="Freeform 13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9" name="Freeform 13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 rot="19834369">
              <a:off x="6003730" y="3895009"/>
              <a:ext cx="550208" cy="651065"/>
              <a:chOff x="4520774" y="2930440"/>
              <a:chExt cx="733611" cy="868086"/>
            </a:xfrm>
          </p:grpSpPr>
          <p:sp>
            <p:nvSpPr>
              <p:cNvPr id="130" name="Rectangle 12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2" name="Freeform 13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3" name="Freeform 13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4" name="Freeform 13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 rot="834349">
              <a:off x="5116412" y="1881483"/>
              <a:ext cx="550208" cy="651065"/>
              <a:chOff x="4520774" y="2930440"/>
              <a:chExt cx="733611" cy="868086"/>
            </a:xfrm>
          </p:grpSpPr>
          <p:sp>
            <p:nvSpPr>
              <p:cNvPr id="125" name="Rectangle 12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 rot="3646181">
              <a:off x="5877632" y="1854308"/>
              <a:ext cx="550208" cy="651065"/>
              <a:chOff x="4520774" y="2930440"/>
              <a:chExt cx="733611" cy="868086"/>
            </a:xfrm>
          </p:grpSpPr>
          <p:sp>
            <p:nvSpPr>
              <p:cNvPr id="120" name="Rectangle 11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6727588" y="1714706"/>
              <a:ext cx="550208" cy="651065"/>
              <a:chOff x="4520774" y="2930440"/>
              <a:chExt cx="733611" cy="868086"/>
            </a:xfrm>
          </p:grpSpPr>
          <p:sp>
            <p:nvSpPr>
              <p:cNvPr id="115" name="Rectangle 11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6010569" y="3025319"/>
              <a:ext cx="550208" cy="651065"/>
              <a:chOff x="4520774" y="2930440"/>
              <a:chExt cx="733611" cy="868086"/>
            </a:xfrm>
          </p:grpSpPr>
          <p:sp>
            <p:nvSpPr>
              <p:cNvPr id="110" name="Rectangle 10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4" name="Freeform 11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3616589">
              <a:off x="6382063" y="2374869"/>
              <a:ext cx="550208" cy="651065"/>
              <a:chOff x="4520774" y="2930440"/>
              <a:chExt cx="733611" cy="868086"/>
            </a:xfrm>
          </p:grpSpPr>
          <p:sp>
            <p:nvSpPr>
              <p:cNvPr id="105" name="Rectangle 10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7" name="Freeform 10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" name="Freeform 10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 rot="1348028">
              <a:off x="7357485" y="2418828"/>
              <a:ext cx="550208" cy="651065"/>
              <a:chOff x="4520774" y="2930440"/>
              <a:chExt cx="733611" cy="868086"/>
            </a:xfrm>
          </p:grpSpPr>
          <p:sp>
            <p:nvSpPr>
              <p:cNvPr id="100" name="Rectangle 9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" name="Freeform 10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" name="Freeform 10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1345461">
              <a:off x="6636935" y="3062859"/>
              <a:ext cx="550208" cy="651065"/>
              <a:chOff x="4520774" y="2930440"/>
              <a:chExt cx="733611" cy="868086"/>
            </a:xfrm>
          </p:grpSpPr>
          <p:sp>
            <p:nvSpPr>
              <p:cNvPr id="95" name="Rectangle 9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7" name="Freeform 9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" name="Freeform 9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211980" y="3288179"/>
              <a:ext cx="550208" cy="651065"/>
              <a:chOff x="4520774" y="2930440"/>
              <a:chExt cx="733611" cy="868086"/>
            </a:xfrm>
          </p:grpSpPr>
          <p:sp>
            <p:nvSpPr>
              <p:cNvPr id="90" name="Rectangle 89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50" name="TextBox 149"/>
          <p:cNvSpPr txBox="1"/>
          <p:nvPr/>
        </p:nvSpPr>
        <p:spPr>
          <a:xfrm>
            <a:off x="2488462" y="1522681"/>
            <a:ext cx="359733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Existing Solutions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085795" y="1522681"/>
            <a:ext cx="359733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if</a:t>
            </a:r>
            <a:r>
              <a:rPr lang="is-IS" sz="2400" dirty="0" smtClean="0">
                <a:latin typeface="Century Gothic"/>
                <a:cs typeface="Century Gothic"/>
              </a:rPr>
              <a:t>…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" y="340858"/>
            <a:ext cx="12191999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Identify 2 – 4 solutions to </a:t>
            </a:r>
            <a:r>
              <a:rPr lang="en-US" sz="36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develop further</a:t>
            </a:r>
            <a:endParaRPr lang="en-US" sz="36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6" name="Oval 155"/>
          <p:cNvSpPr/>
          <p:nvPr/>
        </p:nvSpPr>
        <p:spPr>
          <a:xfrm rot="19416776">
            <a:off x="7361339" y="4568299"/>
            <a:ext cx="840091" cy="87204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 rot="19416776">
            <a:off x="6489418" y="2522578"/>
            <a:ext cx="840091" cy="87204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 rot="19416776">
            <a:off x="8082385" y="2322602"/>
            <a:ext cx="840091" cy="87204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19416776">
            <a:off x="6496471" y="4360229"/>
            <a:ext cx="840091" cy="87204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05767" y="1987455"/>
            <a:ext cx="2069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Does the solution have a clear </a:t>
            </a: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audience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 in mind?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05767" y="3832348"/>
            <a:ext cx="2069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Does the solution address the </a:t>
            </a: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root of the problem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?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9830290" y="2720325"/>
            <a:ext cx="2244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Does the solution have clear </a:t>
            </a: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advantages over existing solutions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?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5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62" grpId="0" animBg="1"/>
      <p:bldP spid="163" grpId="0" animBg="1"/>
      <p:bldP spid="164" grpId="0" animBg="1"/>
      <p:bldP spid="165" grpId="0"/>
      <p:bldP spid="16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344" y="342583"/>
            <a:ext cx="3273313" cy="27903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510858" y="321711"/>
            <a:ext cx="3273313" cy="27903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2283" y="3774451"/>
            <a:ext cx="3273313" cy="27903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510858" y="3767542"/>
            <a:ext cx="3273313" cy="27903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17343" y="1287938"/>
            <a:ext cx="840091" cy="872048"/>
            <a:chOff x="3065369" y="3147083"/>
            <a:chExt cx="840091" cy="872048"/>
          </a:xfrm>
        </p:grpSpPr>
        <p:grpSp>
          <p:nvGrpSpPr>
            <p:cNvPr id="7" name="Group 6"/>
            <p:cNvGrpSpPr/>
            <p:nvPr/>
          </p:nvGrpSpPr>
          <p:grpSpPr>
            <a:xfrm rot="2188984">
              <a:off x="3217874" y="3241362"/>
              <a:ext cx="550208" cy="651065"/>
              <a:chOff x="4520774" y="2930440"/>
              <a:chExt cx="733611" cy="868086"/>
            </a:xfrm>
          </p:grpSpPr>
          <p:sp>
            <p:nvSpPr>
              <p:cNvPr id="9" name="Rectangle 8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" name="Oval 7"/>
            <p:cNvSpPr/>
            <p:nvPr/>
          </p:nvSpPr>
          <p:spPr>
            <a:xfrm rot="19416776">
              <a:off x="3065369" y="3147083"/>
              <a:ext cx="840091" cy="872048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20385" y="4776458"/>
            <a:ext cx="790195" cy="772619"/>
            <a:chOff x="3769544" y="3844734"/>
            <a:chExt cx="790195" cy="772619"/>
          </a:xfrm>
        </p:grpSpPr>
        <p:grpSp>
          <p:nvGrpSpPr>
            <p:cNvPr id="15" name="Group 14"/>
            <p:cNvGrpSpPr/>
            <p:nvPr/>
          </p:nvGrpSpPr>
          <p:grpSpPr>
            <a:xfrm rot="21013573">
              <a:off x="3924817" y="3929688"/>
              <a:ext cx="550208" cy="651065"/>
              <a:chOff x="4520774" y="2930440"/>
              <a:chExt cx="733611" cy="868086"/>
            </a:xfrm>
          </p:grpSpPr>
          <p:sp>
            <p:nvSpPr>
              <p:cNvPr id="17" name="Rectangle 16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8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6" name="Oval 15"/>
            <p:cNvSpPr/>
            <p:nvPr/>
          </p:nvSpPr>
          <p:spPr>
            <a:xfrm rot="19416776">
              <a:off x="3769544" y="3844734"/>
              <a:ext cx="790195" cy="772619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729110" y="1322543"/>
            <a:ext cx="840091" cy="872048"/>
            <a:chOff x="6397987" y="3798487"/>
            <a:chExt cx="840091" cy="872048"/>
          </a:xfrm>
        </p:grpSpPr>
        <p:grpSp>
          <p:nvGrpSpPr>
            <p:cNvPr id="23" name="Group 22"/>
            <p:cNvGrpSpPr/>
            <p:nvPr/>
          </p:nvGrpSpPr>
          <p:grpSpPr>
            <a:xfrm rot="1345461">
              <a:off x="6571027" y="3876550"/>
              <a:ext cx="550208" cy="651065"/>
              <a:chOff x="4520774" y="2930440"/>
              <a:chExt cx="733611" cy="868086"/>
            </a:xfrm>
          </p:grpSpPr>
          <p:sp>
            <p:nvSpPr>
              <p:cNvPr id="25" name="Rectangle 24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6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4" name="Oval 23"/>
            <p:cNvSpPr/>
            <p:nvPr/>
          </p:nvSpPr>
          <p:spPr>
            <a:xfrm rot="2179020">
              <a:off x="6397987" y="3798487"/>
              <a:ext cx="840091" cy="872048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724080" y="4764640"/>
            <a:ext cx="840091" cy="872048"/>
            <a:chOff x="5871129" y="4623219"/>
            <a:chExt cx="840091" cy="872048"/>
          </a:xfrm>
        </p:grpSpPr>
        <p:grpSp>
          <p:nvGrpSpPr>
            <p:cNvPr id="31" name="Group 30"/>
            <p:cNvGrpSpPr/>
            <p:nvPr/>
          </p:nvGrpSpPr>
          <p:grpSpPr>
            <a:xfrm rot="19834369">
              <a:off x="6082288" y="4709633"/>
              <a:ext cx="550208" cy="651065"/>
              <a:chOff x="4520774" y="2930440"/>
              <a:chExt cx="733611" cy="868086"/>
            </a:xfrm>
          </p:grpSpPr>
          <p:sp>
            <p:nvSpPr>
              <p:cNvPr id="33" name="Rectangle 32"/>
              <p:cNvSpPr/>
              <p:nvPr/>
            </p:nvSpPr>
            <p:spPr>
              <a:xfrm rot="20858692">
                <a:off x="4520774" y="2930440"/>
                <a:ext cx="733611" cy="8680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" name="Rectangle 14"/>
              <p:cNvSpPr/>
              <p:nvPr/>
            </p:nvSpPr>
            <p:spPr>
              <a:xfrm rot="20858692">
                <a:off x="4538081" y="2945459"/>
                <a:ext cx="690733" cy="783151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4600575" y="3140868"/>
                <a:ext cx="471488" cy="162750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4669631" y="3302090"/>
                <a:ext cx="428625" cy="103098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4702969" y="3460918"/>
                <a:ext cx="378619" cy="125934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2" name="Oval 31"/>
            <p:cNvSpPr/>
            <p:nvPr/>
          </p:nvSpPr>
          <p:spPr>
            <a:xfrm rot="19416776">
              <a:off x="5871129" y="4623219"/>
              <a:ext cx="840091" cy="872048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10688" y="458349"/>
            <a:ext cx="2539972" cy="2563779"/>
            <a:chOff x="1056016" y="1595777"/>
            <a:chExt cx="2539972" cy="2563779"/>
          </a:xfrm>
        </p:grpSpPr>
        <p:grpSp>
          <p:nvGrpSpPr>
            <p:cNvPr id="39" name="Group 38"/>
            <p:cNvGrpSpPr/>
            <p:nvPr/>
          </p:nvGrpSpPr>
          <p:grpSpPr>
            <a:xfrm>
              <a:off x="1056016" y="1972635"/>
              <a:ext cx="550208" cy="651065"/>
              <a:chOff x="1093317" y="2207135"/>
              <a:chExt cx="550208" cy="651065"/>
            </a:xfrm>
          </p:grpSpPr>
          <p:sp>
            <p:nvSpPr>
              <p:cNvPr id="82" name="Rectangle 81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3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1496014">
              <a:off x="1114584" y="2771627"/>
              <a:ext cx="550208" cy="651065"/>
              <a:chOff x="1093317" y="2207135"/>
              <a:chExt cx="550208" cy="651065"/>
            </a:xfrm>
          </p:grpSpPr>
          <p:sp>
            <p:nvSpPr>
              <p:cNvPr id="77" name="Rectangle 76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045780" y="2444193"/>
              <a:ext cx="550208" cy="651065"/>
              <a:chOff x="1093317" y="2207135"/>
              <a:chExt cx="550208" cy="651065"/>
            </a:xfrm>
          </p:grpSpPr>
          <p:sp>
            <p:nvSpPr>
              <p:cNvPr id="72" name="Rectangle 71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3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 rot="1921316">
              <a:off x="2866466" y="3316463"/>
              <a:ext cx="550208" cy="651065"/>
              <a:chOff x="1093317" y="2207135"/>
              <a:chExt cx="550208" cy="651065"/>
            </a:xfrm>
          </p:grpSpPr>
          <p:sp>
            <p:nvSpPr>
              <p:cNvPr id="67" name="Rectangle 66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8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814727" y="1595777"/>
              <a:ext cx="550208" cy="651065"/>
              <a:chOff x="1093317" y="2207135"/>
              <a:chExt cx="550208" cy="651065"/>
            </a:xfrm>
          </p:grpSpPr>
          <p:sp>
            <p:nvSpPr>
              <p:cNvPr id="62" name="Rectangle 61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3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20405097">
              <a:off x="2090032" y="3457166"/>
              <a:ext cx="550208" cy="651065"/>
              <a:chOff x="1093317" y="2207135"/>
              <a:chExt cx="550208" cy="651065"/>
            </a:xfrm>
          </p:grpSpPr>
          <p:sp>
            <p:nvSpPr>
              <p:cNvPr id="57" name="Rectangle 56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8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rot="1008018">
              <a:off x="2689994" y="1750117"/>
              <a:ext cx="550208" cy="651065"/>
              <a:chOff x="1093317" y="2207135"/>
              <a:chExt cx="550208" cy="651065"/>
            </a:xfrm>
          </p:grpSpPr>
          <p:sp>
            <p:nvSpPr>
              <p:cNvPr id="52" name="Rectangle 51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3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350542" y="3508491"/>
              <a:ext cx="550208" cy="651065"/>
              <a:chOff x="1093317" y="2207135"/>
              <a:chExt cx="550208" cy="651065"/>
            </a:xfrm>
          </p:grpSpPr>
          <p:sp>
            <p:nvSpPr>
              <p:cNvPr id="47" name="Rectangle 46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8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8894091" y="481849"/>
            <a:ext cx="2539972" cy="2563779"/>
            <a:chOff x="1056016" y="1595777"/>
            <a:chExt cx="2539972" cy="2563779"/>
          </a:xfrm>
        </p:grpSpPr>
        <p:grpSp>
          <p:nvGrpSpPr>
            <p:cNvPr id="88" name="Group 87"/>
            <p:cNvGrpSpPr/>
            <p:nvPr/>
          </p:nvGrpSpPr>
          <p:grpSpPr>
            <a:xfrm>
              <a:off x="1056016" y="1972635"/>
              <a:ext cx="550208" cy="651065"/>
              <a:chOff x="1093317" y="2207135"/>
              <a:chExt cx="550208" cy="651065"/>
            </a:xfrm>
          </p:grpSpPr>
          <p:sp>
            <p:nvSpPr>
              <p:cNvPr id="131" name="Rectangle 130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2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3" name="Freeform 132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4" name="Freeform 133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5" name="Freeform 134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 rot="1496014">
              <a:off x="1114584" y="2771627"/>
              <a:ext cx="550208" cy="651065"/>
              <a:chOff x="1093317" y="2207135"/>
              <a:chExt cx="550208" cy="651065"/>
            </a:xfrm>
          </p:grpSpPr>
          <p:sp>
            <p:nvSpPr>
              <p:cNvPr id="126" name="Rectangle 125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7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3045780" y="2444193"/>
              <a:ext cx="550208" cy="651065"/>
              <a:chOff x="1093317" y="2207135"/>
              <a:chExt cx="550208" cy="651065"/>
            </a:xfrm>
          </p:grpSpPr>
          <p:sp>
            <p:nvSpPr>
              <p:cNvPr id="121" name="Rectangle 120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2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rot="1921316">
              <a:off x="2866466" y="3316463"/>
              <a:ext cx="550208" cy="651065"/>
              <a:chOff x="1093317" y="2207135"/>
              <a:chExt cx="550208" cy="651065"/>
            </a:xfrm>
          </p:grpSpPr>
          <p:sp>
            <p:nvSpPr>
              <p:cNvPr id="116" name="Rectangle 115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7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814727" y="1595777"/>
              <a:ext cx="550208" cy="651065"/>
              <a:chOff x="1093317" y="2207135"/>
              <a:chExt cx="550208" cy="651065"/>
            </a:xfrm>
          </p:grpSpPr>
          <p:sp>
            <p:nvSpPr>
              <p:cNvPr id="111" name="Rectangle 110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2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4" name="Freeform 113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20405097">
              <a:off x="2090032" y="3457166"/>
              <a:ext cx="550208" cy="651065"/>
              <a:chOff x="1093317" y="2207135"/>
              <a:chExt cx="550208" cy="651065"/>
            </a:xfrm>
          </p:grpSpPr>
          <p:sp>
            <p:nvSpPr>
              <p:cNvPr id="106" name="Rectangle 105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7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" name="Freeform 108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1008018">
              <a:off x="2689994" y="1750117"/>
              <a:ext cx="550208" cy="651065"/>
              <a:chOff x="1093317" y="2207135"/>
              <a:chExt cx="550208" cy="651065"/>
            </a:xfrm>
          </p:grpSpPr>
          <p:sp>
            <p:nvSpPr>
              <p:cNvPr id="101" name="Rectangle 100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2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3" name="Freeform 102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" name="Freeform 103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" name="Freeform 104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1350542" y="3508491"/>
              <a:ext cx="550208" cy="651065"/>
              <a:chOff x="1093317" y="2207135"/>
              <a:chExt cx="550208" cy="651065"/>
            </a:xfrm>
          </p:grpSpPr>
          <p:sp>
            <p:nvSpPr>
              <p:cNvPr id="96" name="Rectangle 95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7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8" name="Freeform 97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672356" y="3915862"/>
            <a:ext cx="2539972" cy="2563779"/>
            <a:chOff x="1056016" y="1595777"/>
            <a:chExt cx="2539972" cy="2563779"/>
          </a:xfrm>
        </p:grpSpPr>
        <p:grpSp>
          <p:nvGrpSpPr>
            <p:cNvPr id="137" name="Group 136"/>
            <p:cNvGrpSpPr/>
            <p:nvPr/>
          </p:nvGrpSpPr>
          <p:grpSpPr>
            <a:xfrm>
              <a:off x="1056016" y="1972635"/>
              <a:ext cx="550208" cy="651065"/>
              <a:chOff x="1093317" y="2207135"/>
              <a:chExt cx="550208" cy="651065"/>
            </a:xfrm>
          </p:grpSpPr>
          <p:sp>
            <p:nvSpPr>
              <p:cNvPr id="180" name="Rectangle 179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81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3" name="Freeform 182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Freeform 183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 rot="1496014">
              <a:off x="1114584" y="2771627"/>
              <a:ext cx="550208" cy="651065"/>
              <a:chOff x="1093317" y="2207135"/>
              <a:chExt cx="550208" cy="651065"/>
            </a:xfrm>
          </p:grpSpPr>
          <p:sp>
            <p:nvSpPr>
              <p:cNvPr id="175" name="Rectangle 174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76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77" name="Freeform 176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Freeform 177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9" name="Freeform 178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3045780" y="2444193"/>
              <a:ext cx="550208" cy="651065"/>
              <a:chOff x="1093317" y="2207135"/>
              <a:chExt cx="550208" cy="651065"/>
            </a:xfrm>
          </p:grpSpPr>
          <p:sp>
            <p:nvSpPr>
              <p:cNvPr id="170" name="Rectangle 169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71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72" name="Freeform 171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3" name="Freeform 172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4" name="Freeform 173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 rot="1921316">
              <a:off x="2866466" y="3316463"/>
              <a:ext cx="550208" cy="651065"/>
              <a:chOff x="1093317" y="2207135"/>
              <a:chExt cx="550208" cy="651065"/>
            </a:xfrm>
          </p:grpSpPr>
          <p:sp>
            <p:nvSpPr>
              <p:cNvPr id="165" name="Rectangle 164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66" name="Rectangle 14"/>
              <p:cNvSpPr/>
              <p:nvPr/>
            </p:nvSpPr>
            <p:spPr>
              <a:xfrm rot="20858692">
                <a:off x="1117398" y="2211456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67" name="Freeform 166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8" name="Freeform 167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9" name="Freeform 168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1814727" y="1595777"/>
              <a:ext cx="550208" cy="651065"/>
              <a:chOff x="1093317" y="2207135"/>
              <a:chExt cx="550208" cy="651065"/>
            </a:xfrm>
          </p:grpSpPr>
          <p:sp>
            <p:nvSpPr>
              <p:cNvPr id="160" name="Rectangle 159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61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62" name="Freeform 161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3" name="Freeform 162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4" name="Freeform 163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 rot="20405097">
              <a:off x="2090032" y="3457166"/>
              <a:ext cx="550208" cy="651065"/>
              <a:chOff x="1093317" y="2207135"/>
              <a:chExt cx="550208" cy="651065"/>
            </a:xfrm>
          </p:grpSpPr>
          <p:sp>
            <p:nvSpPr>
              <p:cNvPr id="155" name="Rectangle 154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6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7" name="Freeform 156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8" name="Freeform 157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 rot="1008018">
              <a:off x="2689994" y="1750117"/>
              <a:ext cx="550208" cy="651065"/>
              <a:chOff x="1093317" y="2207135"/>
              <a:chExt cx="550208" cy="651065"/>
            </a:xfrm>
          </p:grpSpPr>
          <p:sp>
            <p:nvSpPr>
              <p:cNvPr id="150" name="Rectangle 149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1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3" name="Freeform 152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4" name="Freeform 153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1350542" y="3508491"/>
              <a:ext cx="550208" cy="651065"/>
              <a:chOff x="1093317" y="2207135"/>
              <a:chExt cx="550208" cy="651065"/>
            </a:xfrm>
          </p:grpSpPr>
          <p:sp>
            <p:nvSpPr>
              <p:cNvPr id="145" name="Rectangle 144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6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7" name="Freeform 146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Freeform 147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8929754" y="3943932"/>
            <a:ext cx="2539972" cy="2563779"/>
            <a:chOff x="1056016" y="1595777"/>
            <a:chExt cx="2539972" cy="2563779"/>
          </a:xfrm>
        </p:grpSpPr>
        <p:grpSp>
          <p:nvGrpSpPr>
            <p:cNvPr id="186" name="Group 185"/>
            <p:cNvGrpSpPr/>
            <p:nvPr/>
          </p:nvGrpSpPr>
          <p:grpSpPr>
            <a:xfrm>
              <a:off x="1056016" y="1972635"/>
              <a:ext cx="550208" cy="651065"/>
              <a:chOff x="1093317" y="2207135"/>
              <a:chExt cx="550208" cy="651065"/>
            </a:xfrm>
          </p:grpSpPr>
          <p:sp>
            <p:nvSpPr>
              <p:cNvPr id="229" name="Rectangle 228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0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1" name="Freeform 230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Freeform 231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3" name="Freeform 232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 rot="1496014">
              <a:off x="1114584" y="2771627"/>
              <a:ext cx="550208" cy="651065"/>
              <a:chOff x="1093317" y="2207135"/>
              <a:chExt cx="550208" cy="651065"/>
            </a:xfrm>
          </p:grpSpPr>
          <p:sp>
            <p:nvSpPr>
              <p:cNvPr id="224" name="Rectangle 223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5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6" name="Freeform 225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Freeform 226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3045780" y="2444193"/>
              <a:ext cx="550208" cy="651065"/>
              <a:chOff x="1093317" y="2207135"/>
              <a:chExt cx="550208" cy="651065"/>
            </a:xfrm>
          </p:grpSpPr>
          <p:sp>
            <p:nvSpPr>
              <p:cNvPr id="219" name="Rectangle 218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0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1" name="Freeform 220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2" name="Freeform 221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3" name="Freeform 222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 rot="1921316">
              <a:off x="2866466" y="3316463"/>
              <a:ext cx="550208" cy="651065"/>
              <a:chOff x="1093317" y="2207135"/>
              <a:chExt cx="550208" cy="651065"/>
            </a:xfrm>
          </p:grpSpPr>
          <p:sp>
            <p:nvSpPr>
              <p:cNvPr id="214" name="Rectangle 213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5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6" name="Freeform 215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Freeform 217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1814727" y="1595777"/>
              <a:ext cx="550208" cy="651065"/>
              <a:chOff x="1093317" y="2207135"/>
              <a:chExt cx="550208" cy="651065"/>
            </a:xfrm>
          </p:grpSpPr>
          <p:sp>
            <p:nvSpPr>
              <p:cNvPr id="209" name="Rectangle 208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0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1" name="Freeform 210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Freeform 211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Freeform 212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 rot="20405097">
              <a:off x="2090032" y="3457166"/>
              <a:ext cx="550208" cy="651065"/>
              <a:chOff x="1093317" y="2207135"/>
              <a:chExt cx="550208" cy="651065"/>
            </a:xfrm>
          </p:grpSpPr>
          <p:sp>
            <p:nvSpPr>
              <p:cNvPr id="204" name="Rectangle 203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5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Freeform 207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 rot="1008018">
              <a:off x="2689994" y="1750117"/>
              <a:ext cx="550208" cy="651065"/>
              <a:chOff x="1093317" y="2207135"/>
              <a:chExt cx="550208" cy="651065"/>
            </a:xfrm>
          </p:grpSpPr>
          <p:sp>
            <p:nvSpPr>
              <p:cNvPr id="199" name="Rectangle 198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0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1" name="Freeform 200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Freeform 201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Freeform 202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350542" y="3508491"/>
              <a:ext cx="550208" cy="651065"/>
              <a:chOff x="1093317" y="2207135"/>
              <a:chExt cx="550208" cy="651065"/>
            </a:xfrm>
          </p:grpSpPr>
          <p:sp>
            <p:nvSpPr>
              <p:cNvPr id="194" name="Rectangle 193"/>
              <p:cNvSpPr/>
              <p:nvPr/>
            </p:nvSpPr>
            <p:spPr>
              <a:xfrm rot="20858692">
                <a:off x="1093317" y="2207135"/>
                <a:ext cx="550208" cy="6510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5" name="Rectangle 14"/>
              <p:cNvSpPr/>
              <p:nvPr/>
            </p:nvSpPr>
            <p:spPr>
              <a:xfrm rot="20858692">
                <a:off x="1106297" y="2218399"/>
                <a:ext cx="518050" cy="587364"/>
              </a:xfrm>
              <a:custGeom>
                <a:avLst/>
                <a:gdLst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90733 w 690733"/>
                  <a:gd name="connsiteY2" fmla="*/ 741145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  <a:gd name="connsiteX0" fmla="*/ 0 w 690733"/>
                  <a:gd name="connsiteY0" fmla="*/ 0 h 758730"/>
                  <a:gd name="connsiteX1" fmla="*/ 690733 w 690733"/>
                  <a:gd name="connsiteY1" fmla="*/ 0 h 758730"/>
                  <a:gd name="connsiteX2" fmla="*/ 637979 w 690733"/>
                  <a:gd name="connsiteY2" fmla="*/ 758730 h 758730"/>
                  <a:gd name="connsiteX3" fmla="*/ 0 w 690733"/>
                  <a:gd name="connsiteY3" fmla="*/ 741145 h 758730"/>
                  <a:gd name="connsiteX4" fmla="*/ 0 w 690733"/>
                  <a:gd name="connsiteY4" fmla="*/ 0 h 758730"/>
                  <a:gd name="connsiteX0" fmla="*/ 0 w 690733"/>
                  <a:gd name="connsiteY0" fmla="*/ 0 h 741145"/>
                  <a:gd name="connsiteX1" fmla="*/ 690733 w 690733"/>
                  <a:gd name="connsiteY1" fmla="*/ 0 h 741145"/>
                  <a:gd name="connsiteX2" fmla="*/ 623691 w 690733"/>
                  <a:gd name="connsiteY2" fmla="*/ 740702 h 741145"/>
                  <a:gd name="connsiteX3" fmla="*/ 0 w 690733"/>
                  <a:gd name="connsiteY3" fmla="*/ 741145 h 741145"/>
                  <a:gd name="connsiteX4" fmla="*/ 0 w 690733"/>
                  <a:gd name="connsiteY4" fmla="*/ 0 h 74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33" h="741145">
                    <a:moveTo>
                      <a:pt x="0" y="0"/>
                    </a:moveTo>
                    <a:lnTo>
                      <a:pt x="690733" y="0"/>
                    </a:lnTo>
                    <a:lnTo>
                      <a:pt x="623691" y="740702"/>
                    </a:lnTo>
                    <a:lnTo>
                      <a:pt x="0" y="741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6" name="Freeform 195"/>
              <p:cNvSpPr/>
              <p:nvPr/>
            </p:nvSpPr>
            <p:spPr>
              <a:xfrm>
                <a:off x="1153168" y="2364956"/>
                <a:ext cx="353616" cy="122063"/>
              </a:xfrm>
              <a:custGeom>
                <a:avLst/>
                <a:gdLst>
                  <a:gd name="connsiteX0" fmla="*/ 0 w 471488"/>
                  <a:gd name="connsiteY0" fmla="*/ 111919 h 162750"/>
                  <a:gd name="connsiteX1" fmla="*/ 4763 w 471488"/>
                  <a:gd name="connsiteY1" fmla="*/ 83344 h 162750"/>
                  <a:gd name="connsiteX2" fmla="*/ 19050 w 471488"/>
                  <a:gd name="connsiteY2" fmla="*/ 0 h 162750"/>
                  <a:gd name="connsiteX3" fmla="*/ 30957 w 471488"/>
                  <a:gd name="connsiteY3" fmla="*/ 4763 h 162750"/>
                  <a:gd name="connsiteX4" fmla="*/ 33338 w 471488"/>
                  <a:gd name="connsiteY4" fmla="*/ 19050 h 162750"/>
                  <a:gd name="connsiteX5" fmla="*/ 35719 w 471488"/>
                  <a:gd name="connsiteY5" fmla="*/ 30956 h 162750"/>
                  <a:gd name="connsiteX6" fmla="*/ 38100 w 471488"/>
                  <a:gd name="connsiteY6" fmla="*/ 161925 h 162750"/>
                  <a:gd name="connsiteX7" fmla="*/ 45244 w 471488"/>
                  <a:gd name="connsiteY7" fmla="*/ 157163 h 162750"/>
                  <a:gd name="connsiteX8" fmla="*/ 66675 w 471488"/>
                  <a:gd name="connsiteY8" fmla="*/ 121444 h 162750"/>
                  <a:gd name="connsiteX9" fmla="*/ 83344 w 471488"/>
                  <a:gd name="connsiteY9" fmla="*/ 92869 h 162750"/>
                  <a:gd name="connsiteX10" fmla="*/ 90488 w 471488"/>
                  <a:gd name="connsiteY10" fmla="*/ 80963 h 162750"/>
                  <a:gd name="connsiteX11" fmla="*/ 107157 w 471488"/>
                  <a:gd name="connsiteY11" fmla="*/ 102394 h 162750"/>
                  <a:gd name="connsiteX12" fmla="*/ 114300 w 471488"/>
                  <a:gd name="connsiteY12" fmla="*/ 92869 h 162750"/>
                  <a:gd name="connsiteX13" fmla="*/ 133350 w 471488"/>
                  <a:gd name="connsiteY13" fmla="*/ 52388 h 162750"/>
                  <a:gd name="connsiteX14" fmla="*/ 133350 w 471488"/>
                  <a:gd name="connsiteY14" fmla="*/ 52388 h 162750"/>
                  <a:gd name="connsiteX15" fmla="*/ 130969 w 471488"/>
                  <a:gd name="connsiteY15" fmla="*/ 59531 h 162750"/>
                  <a:gd name="connsiteX16" fmla="*/ 123825 w 471488"/>
                  <a:gd name="connsiteY16" fmla="*/ 66675 h 162750"/>
                  <a:gd name="connsiteX17" fmla="*/ 116682 w 471488"/>
                  <a:gd name="connsiteY17" fmla="*/ 71438 h 162750"/>
                  <a:gd name="connsiteX18" fmla="*/ 202407 w 471488"/>
                  <a:gd name="connsiteY18" fmla="*/ 69056 h 162750"/>
                  <a:gd name="connsiteX19" fmla="*/ 228600 w 471488"/>
                  <a:gd name="connsiteY19" fmla="*/ 66675 h 162750"/>
                  <a:gd name="connsiteX20" fmla="*/ 221457 w 471488"/>
                  <a:gd name="connsiteY20" fmla="*/ 73819 h 162750"/>
                  <a:gd name="connsiteX21" fmla="*/ 216694 w 471488"/>
                  <a:gd name="connsiteY21" fmla="*/ 66675 h 162750"/>
                  <a:gd name="connsiteX22" fmla="*/ 202407 w 471488"/>
                  <a:gd name="connsiteY22" fmla="*/ 59531 h 162750"/>
                  <a:gd name="connsiteX23" fmla="*/ 264319 w 471488"/>
                  <a:gd name="connsiteY23" fmla="*/ 61913 h 162750"/>
                  <a:gd name="connsiteX24" fmla="*/ 269082 w 471488"/>
                  <a:gd name="connsiteY24" fmla="*/ 69056 h 162750"/>
                  <a:gd name="connsiteX25" fmla="*/ 295275 w 471488"/>
                  <a:gd name="connsiteY25" fmla="*/ 66675 h 162750"/>
                  <a:gd name="connsiteX26" fmla="*/ 297657 w 471488"/>
                  <a:gd name="connsiteY26" fmla="*/ 59531 h 162750"/>
                  <a:gd name="connsiteX27" fmla="*/ 302419 w 471488"/>
                  <a:gd name="connsiteY27" fmla="*/ 42863 h 162750"/>
                  <a:gd name="connsiteX28" fmla="*/ 309563 w 471488"/>
                  <a:gd name="connsiteY28" fmla="*/ 40481 h 162750"/>
                  <a:gd name="connsiteX29" fmla="*/ 316707 w 471488"/>
                  <a:gd name="connsiteY29" fmla="*/ 33338 h 162750"/>
                  <a:gd name="connsiteX30" fmla="*/ 335757 w 471488"/>
                  <a:gd name="connsiteY30" fmla="*/ 42863 h 162750"/>
                  <a:gd name="connsiteX31" fmla="*/ 347663 w 471488"/>
                  <a:gd name="connsiteY31" fmla="*/ 38100 h 162750"/>
                  <a:gd name="connsiteX32" fmla="*/ 390525 w 471488"/>
                  <a:gd name="connsiteY32" fmla="*/ 35719 h 162750"/>
                  <a:gd name="connsiteX33" fmla="*/ 395288 w 471488"/>
                  <a:gd name="connsiteY33" fmla="*/ 28575 h 162750"/>
                  <a:gd name="connsiteX34" fmla="*/ 404813 w 471488"/>
                  <a:gd name="connsiteY34" fmla="*/ 23813 h 162750"/>
                  <a:gd name="connsiteX35" fmla="*/ 421482 w 471488"/>
                  <a:gd name="connsiteY35" fmla="*/ 14288 h 162750"/>
                  <a:gd name="connsiteX36" fmla="*/ 431007 w 471488"/>
                  <a:gd name="connsiteY36" fmla="*/ 11906 h 162750"/>
                  <a:gd name="connsiteX37" fmla="*/ 433388 w 471488"/>
                  <a:gd name="connsiteY37" fmla="*/ 19050 h 162750"/>
                  <a:gd name="connsiteX38" fmla="*/ 440532 w 471488"/>
                  <a:gd name="connsiteY38" fmla="*/ 16669 h 162750"/>
                  <a:gd name="connsiteX39" fmla="*/ 454819 w 471488"/>
                  <a:gd name="connsiteY39" fmla="*/ 7144 h 162750"/>
                  <a:gd name="connsiteX40" fmla="*/ 464344 w 471488"/>
                  <a:gd name="connsiteY40" fmla="*/ 2381 h 162750"/>
                  <a:gd name="connsiteX41" fmla="*/ 471488 w 471488"/>
                  <a:gd name="connsiteY41" fmla="*/ 14288 h 1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1488" h="162750">
                    <a:moveTo>
                      <a:pt x="0" y="111919"/>
                    </a:moveTo>
                    <a:cubicBezTo>
                      <a:pt x="1588" y="102394"/>
                      <a:pt x="3673" y="92939"/>
                      <a:pt x="4763" y="83344"/>
                    </a:cubicBezTo>
                    <a:cubicBezTo>
                      <a:pt x="14007" y="2006"/>
                      <a:pt x="-6367" y="25420"/>
                      <a:pt x="19050" y="0"/>
                    </a:cubicBezTo>
                    <a:cubicBezTo>
                      <a:pt x="23019" y="1588"/>
                      <a:pt x="28392" y="1343"/>
                      <a:pt x="30957" y="4763"/>
                    </a:cubicBezTo>
                    <a:cubicBezTo>
                      <a:pt x="33854" y="8625"/>
                      <a:pt x="32474" y="14300"/>
                      <a:pt x="33338" y="19050"/>
                    </a:cubicBezTo>
                    <a:cubicBezTo>
                      <a:pt x="34062" y="23032"/>
                      <a:pt x="34925" y="26987"/>
                      <a:pt x="35719" y="30956"/>
                    </a:cubicBezTo>
                    <a:cubicBezTo>
                      <a:pt x="36513" y="74612"/>
                      <a:pt x="34814" y="118385"/>
                      <a:pt x="38100" y="161925"/>
                    </a:cubicBezTo>
                    <a:cubicBezTo>
                      <a:pt x="38315" y="164779"/>
                      <a:pt x="43594" y="159501"/>
                      <a:pt x="45244" y="157163"/>
                    </a:cubicBezTo>
                    <a:cubicBezTo>
                      <a:pt x="53251" y="145819"/>
                      <a:pt x="59596" y="133389"/>
                      <a:pt x="66675" y="121444"/>
                    </a:cubicBezTo>
                    <a:cubicBezTo>
                      <a:pt x="72297" y="111957"/>
                      <a:pt x="77753" y="102374"/>
                      <a:pt x="83344" y="92869"/>
                    </a:cubicBezTo>
                    <a:cubicBezTo>
                      <a:pt x="85691" y="88880"/>
                      <a:pt x="90488" y="80963"/>
                      <a:pt x="90488" y="80963"/>
                    </a:cubicBezTo>
                    <a:cubicBezTo>
                      <a:pt x="96044" y="88107"/>
                      <a:pt x="99062" y="98347"/>
                      <a:pt x="107157" y="102394"/>
                    </a:cubicBezTo>
                    <a:cubicBezTo>
                      <a:pt x="110707" y="104169"/>
                      <a:pt x="112459" y="96385"/>
                      <a:pt x="114300" y="92869"/>
                    </a:cubicBezTo>
                    <a:cubicBezTo>
                      <a:pt x="121220" y="79658"/>
                      <a:pt x="127000" y="65882"/>
                      <a:pt x="133350" y="52388"/>
                    </a:cubicBezTo>
                    <a:lnTo>
                      <a:pt x="133350" y="52388"/>
                    </a:lnTo>
                    <a:cubicBezTo>
                      <a:pt x="132556" y="54769"/>
                      <a:pt x="132361" y="57443"/>
                      <a:pt x="130969" y="59531"/>
                    </a:cubicBezTo>
                    <a:cubicBezTo>
                      <a:pt x="129101" y="62333"/>
                      <a:pt x="126412" y="64519"/>
                      <a:pt x="123825" y="66675"/>
                    </a:cubicBezTo>
                    <a:cubicBezTo>
                      <a:pt x="121627" y="68507"/>
                      <a:pt x="113822" y="71351"/>
                      <a:pt x="116682" y="71438"/>
                    </a:cubicBezTo>
                    <a:lnTo>
                      <a:pt x="202407" y="69056"/>
                    </a:lnTo>
                    <a:cubicBezTo>
                      <a:pt x="211138" y="68262"/>
                      <a:pt x="220095" y="64548"/>
                      <a:pt x="228600" y="66675"/>
                    </a:cubicBezTo>
                    <a:cubicBezTo>
                      <a:pt x="231867" y="67492"/>
                      <a:pt x="224824" y="73819"/>
                      <a:pt x="221457" y="73819"/>
                    </a:cubicBezTo>
                    <a:cubicBezTo>
                      <a:pt x="218595" y="73819"/>
                      <a:pt x="218984" y="68392"/>
                      <a:pt x="216694" y="66675"/>
                    </a:cubicBezTo>
                    <a:cubicBezTo>
                      <a:pt x="212434" y="63480"/>
                      <a:pt x="197109" y="60061"/>
                      <a:pt x="202407" y="59531"/>
                    </a:cubicBezTo>
                    <a:cubicBezTo>
                      <a:pt x="222957" y="57476"/>
                      <a:pt x="243682" y="61119"/>
                      <a:pt x="264319" y="61913"/>
                    </a:cubicBezTo>
                    <a:cubicBezTo>
                      <a:pt x="265907" y="64294"/>
                      <a:pt x="266253" y="68621"/>
                      <a:pt x="269082" y="69056"/>
                    </a:cubicBezTo>
                    <a:cubicBezTo>
                      <a:pt x="277747" y="70389"/>
                      <a:pt x="286958" y="69447"/>
                      <a:pt x="295275" y="66675"/>
                    </a:cubicBezTo>
                    <a:cubicBezTo>
                      <a:pt x="297656" y="65881"/>
                      <a:pt x="296967" y="61945"/>
                      <a:pt x="297657" y="59531"/>
                    </a:cubicBezTo>
                    <a:cubicBezTo>
                      <a:pt x="297682" y="59445"/>
                      <a:pt x="301277" y="44005"/>
                      <a:pt x="302419" y="42863"/>
                    </a:cubicBezTo>
                    <a:cubicBezTo>
                      <a:pt x="304194" y="41088"/>
                      <a:pt x="307182" y="41275"/>
                      <a:pt x="309563" y="40481"/>
                    </a:cubicBezTo>
                    <a:cubicBezTo>
                      <a:pt x="311944" y="38100"/>
                      <a:pt x="313353" y="33033"/>
                      <a:pt x="316707" y="33338"/>
                    </a:cubicBezTo>
                    <a:cubicBezTo>
                      <a:pt x="323777" y="33981"/>
                      <a:pt x="328740" y="41784"/>
                      <a:pt x="335757" y="42863"/>
                    </a:cubicBezTo>
                    <a:cubicBezTo>
                      <a:pt x="339982" y="43513"/>
                      <a:pt x="343424" y="38653"/>
                      <a:pt x="347663" y="38100"/>
                    </a:cubicBezTo>
                    <a:cubicBezTo>
                      <a:pt x="361852" y="36249"/>
                      <a:pt x="376238" y="36513"/>
                      <a:pt x="390525" y="35719"/>
                    </a:cubicBezTo>
                    <a:cubicBezTo>
                      <a:pt x="392113" y="33338"/>
                      <a:pt x="393089" y="30407"/>
                      <a:pt x="395288" y="28575"/>
                    </a:cubicBezTo>
                    <a:cubicBezTo>
                      <a:pt x="398015" y="26303"/>
                      <a:pt x="401731" y="25574"/>
                      <a:pt x="404813" y="23813"/>
                    </a:cubicBezTo>
                    <a:cubicBezTo>
                      <a:pt x="413611" y="18785"/>
                      <a:pt x="411008" y="18216"/>
                      <a:pt x="421482" y="14288"/>
                    </a:cubicBezTo>
                    <a:cubicBezTo>
                      <a:pt x="424546" y="13139"/>
                      <a:pt x="427832" y="12700"/>
                      <a:pt x="431007" y="11906"/>
                    </a:cubicBezTo>
                    <a:cubicBezTo>
                      <a:pt x="431801" y="14287"/>
                      <a:pt x="431143" y="17927"/>
                      <a:pt x="433388" y="19050"/>
                    </a:cubicBezTo>
                    <a:cubicBezTo>
                      <a:pt x="435633" y="20173"/>
                      <a:pt x="438338" y="17888"/>
                      <a:pt x="440532" y="16669"/>
                    </a:cubicBezTo>
                    <a:cubicBezTo>
                      <a:pt x="445535" y="13889"/>
                      <a:pt x="450057" y="10319"/>
                      <a:pt x="454819" y="7144"/>
                    </a:cubicBezTo>
                    <a:cubicBezTo>
                      <a:pt x="457773" y="5175"/>
                      <a:pt x="461169" y="3969"/>
                      <a:pt x="464344" y="2381"/>
                    </a:cubicBezTo>
                    <a:cubicBezTo>
                      <a:pt x="469402" y="15025"/>
                      <a:pt x="464832" y="14288"/>
                      <a:pt x="471488" y="142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Freeform 196"/>
              <p:cNvSpPr/>
              <p:nvPr/>
            </p:nvSpPr>
            <p:spPr>
              <a:xfrm>
                <a:off x="1204960" y="2485873"/>
                <a:ext cx="321469" cy="77324"/>
              </a:xfrm>
              <a:custGeom>
                <a:avLst/>
                <a:gdLst>
                  <a:gd name="connsiteX0" fmla="*/ 0 w 428625"/>
                  <a:gd name="connsiteY0" fmla="*/ 103098 h 103098"/>
                  <a:gd name="connsiteX1" fmla="*/ 19050 w 428625"/>
                  <a:gd name="connsiteY1" fmla="*/ 64998 h 103098"/>
                  <a:gd name="connsiteX2" fmla="*/ 23813 w 428625"/>
                  <a:gd name="connsiteY2" fmla="*/ 74523 h 103098"/>
                  <a:gd name="connsiteX3" fmla="*/ 42863 w 428625"/>
                  <a:gd name="connsiteY3" fmla="*/ 95954 h 103098"/>
                  <a:gd name="connsiteX4" fmla="*/ 71438 w 428625"/>
                  <a:gd name="connsiteY4" fmla="*/ 72141 h 103098"/>
                  <a:gd name="connsiteX5" fmla="*/ 83344 w 428625"/>
                  <a:gd name="connsiteY5" fmla="*/ 81666 h 103098"/>
                  <a:gd name="connsiteX6" fmla="*/ 102394 w 428625"/>
                  <a:gd name="connsiteY6" fmla="*/ 86429 h 103098"/>
                  <a:gd name="connsiteX7" fmla="*/ 114300 w 428625"/>
                  <a:gd name="connsiteY7" fmla="*/ 79285 h 103098"/>
                  <a:gd name="connsiteX8" fmla="*/ 126207 w 428625"/>
                  <a:gd name="connsiteY8" fmla="*/ 79285 h 103098"/>
                  <a:gd name="connsiteX9" fmla="*/ 133350 w 428625"/>
                  <a:gd name="connsiteY9" fmla="*/ 100716 h 103098"/>
                  <a:gd name="connsiteX10" fmla="*/ 140494 w 428625"/>
                  <a:gd name="connsiteY10" fmla="*/ 91191 h 103098"/>
                  <a:gd name="connsiteX11" fmla="*/ 142875 w 428625"/>
                  <a:gd name="connsiteY11" fmla="*/ 34041 h 103098"/>
                  <a:gd name="connsiteX12" fmla="*/ 145257 w 428625"/>
                  <a:gd name="connsiteY12" fmla="*/ 704 h 103098"/>
                  <a:gd name="connsiteX13" fmla="*/ 150019 w 428625"/>
                  <a:gd name="connsiteY13" fmla="*/ 10229 h 103098"/>
                  <a:gd name="connsiteX14" fmla="*/ 164307 w 428625"/>
                  <a:gd name="connsiteY14" fmla="*/ 34041 h 103098"/>
                  <a:gd name="connsiteX15" fmla="*/ 166688 w 428625"/>
                  <a:gd name="connsiteY15" fmla="*/ 41185 h 103098"/>
                  <a:gd name="connsiteX16" fmla="*/ 180975 w 428625"/>
                  <a:gd name="connsiteY16" fmla="*/ 69760 h 103098"/>
                  <a:gd name="connsiteX17" fmla="*/ 197644 w 428625"/>
                  <a:gd name="connsiteY17" fmla="*/ 64998 h 103098"/>
                  <a:gd name="connsiteX18" fmla="*/ 211932 w 428625"/>
                  <a:gd name="connsiteY18" fmla="*/ 60235 h 103098"/>
                  <a:gd name="connsiteX19" fmla="*/ 219075 w 428625"/>
                  <a:gd name="connsiteY19" fmla="*/ 64998 h 103098"/>
                  <a:gd name="connsiteX20" fmla="*/ 235744 w 428625"/>
                  <a:gd name="connsiteY20" fmla="*/ 45948 h 103098"/>
                  <a:gd name="connsiteX21" fmla="*/ 240507 w 428625"/>
                  <a:gd name="connsiteY21" fmla="*/ 31660 h 103098"/>
                  <a:gd name="connsiteX22" fmla="*/ 245269 w 428625"/>
                  <a:gd name="connsiteY22" fmla="*/ 38804 h 103098"/>
                  <a:gd name="connsiteX23" fmla="*/ 252413 w 428625"/>
                  <a:gd name="connsiteY23" fmla="*/ 53091 h 103098"/>
                  <a:gd name="connsiteX24" fmla="*/ 259557 w 428625"/>
                  <a:gd name="connsiteY24" fmla="*/ 50710 h 103098"/>
                  <a:gd name="connsiteX25" fmla="*/ 285750 w 428625"/>
                  <a:gd name="connsiteY25" fmla="*/ 38804 h 103098"/>
                  <a:gd name="connsiteX26" fmla="*/ 292894 w 428625"/>
                  <a:gd name="connsiteY26" fmla="*/ 22135 h 103098"/>
                  <a:gd name="connsiteX27" fmla="*/ 300038 w 428625"/>
                  <a:gd name="connsiteY27" fmla="*/ 26898 h 103098"/>
                  <a:gd name="connsiteX28" fmla="*/ 307182 w 428625"/>
                  <a:gd name="connsiteY28" fmla="*/ 24516 h 103098"/>
                  <a:gd name="connsiteX29" fmla="*/ 326232 w 428625"/>
                  <a:gd name="connsiteY29" fmla="*/ 5466 h 103098"/>
                  <a:gd name="connsiteX30" fmla="*/ 371475 w 428625"/>
                  <a:gd name="connsiteY30" fmla="*/ 12610 h 103098"/>
                  <a:gd name="connsiteX31" fmla="*/ 378619 w 428625"/>
                  <a:gd name="connsiteY31" fmla="*/ 7848 h 103098"/>
                  <a:gd name="connsiteX32" fmla="*/ 381000 w 428625"/>
                  <a:gd name="connsiteY32" fmla="*/ 704 h 103098"/>
                  <a:gd name="connsiteX33" fmla="*/ 395288 w 428625"/>
                  <a:gd name="connsiteY33" fmla="*/ 5466 h 103098"/>
                  <a:gd name="connsiteX34" fmla="*/ 428625 w 428625"/>
                  <a:gd name="connsiteY34" fmla="*/ 3085 h 1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8625" h="103098">
                    <a:moveTo>
                      <a:pt x="0" y="103098"/>
                    </a:moveTo>
                    <a:cubicBezTo>
                      <a:pt x="6350" y="90398"/>
                      <a:pt x="9960" y="75906"/>
                      <a:pt x="19050" y="64998"/>
                    </a:cubicBezTo>
                    <a:cubicBezTo>
                      <a:pt x="21323" y="62271"/>
                      <a:pt x="22024" y="71457"/>
                      <a:pt x="23813" y="74523"/>
                    </a:cubicBezTo>
                    <a:cubicBezTo>
                      <a:pt x="35955" y="95337"/>
                      <a:pt x="28982" y="91328"/>
                      <a:pt x="42863" y="95954"/>
                    </a:cubicBezTo>
                    <a:cubicBezTo>
                      <a:pt x="72982" y="49100"/>
                      <a:pt x="54402" y="55105"/>
                      <a:pt x="71438" y="72141"/>
                    </a:cubicBezTo>
                    <a:cubicBezTo>
                      <a:pt x="75032" y="75735"/>
                      <a:pt x="78729" y="79536"/>
                      <a:pt x="83344" y="81666"/>
                    </a:cubicBezTo>
                    <a:cubicBezTo>
                      <a:pt x="89287" y="84409"/>
                      <a:pt x="96044" y="84841"/>
                      <a:pt x="102394" y="86429"/>
                    </a:cubicBezTo>
                    <a:cubicBezTo>
                      <a:pt x="106363" y="84048"/>
                      <a:pt x="109672" y="79285"/>
                      <a:pt x="114300" y="79285"/>
                    </a:cubicBezTo>
                    <a:cubicBezTo>
                      <a:pt x="129580" y="79285"/>
                      <a:pt x="114381" y="97022"/>
                      <a:pt x="126207" y="79285"/>
                    </a:cubicBezTo>
                    <a:cubicBezTo>
                      <a:pt x="126855" y="81875"/>
                      <a:pt x="130990" y="100244"/>
                      <a:pt x="133350" y="100716"/>
                    </a:cubicBezTo>
                    <a:cubicBezTo>
                      <a:pt x="137242" y="101494"/>
                      <a:pt x="138113" y="94366"/>
                      <a:pt x="140494" y="91191"/>
                    </a:cubicBezTo>
                    <a:cubicBezTo>
                      <a:pt x="141288" y="72141"/>
                      <a:pt x="141873" y="53081"/>
                      <a:pt x="142875" y="34041"/>
                    </a:cubicBezTo>
                    <a:cubicBezTo>
                      <a:pt x="143461" y="22916"/>
                      <a:pt x="142056" y="11375"/>
                      <a:pt x="145257" y="704"/>
                    </a:cubicBezTo>
                    <a:cubicBezTo>
                      <a:pt x="146277" y="-2696"/>
                      <a:pt x="148258" y="7147"/>
                      <a:pt x="150019" y="10229"/>
                    </a:cubicBezTo>
                    <a:cubicBezTo>
                      <a:pt x="154612" y="18266"/>
                      <a:pt x="159918" y="25891"/>
                      <a:pt x="164307" y="34041"/>
                    </a:cubicBezTo>
                    <a:cubicBezTo>
                      <a:pt x="165497" y="36251"/>
                      <a:pt x="165627" y="38910"/>
                      <a:pt x="166688" y="41185"/>
                    </a:cubicBezTo>
                    <a:cubicBezTo>
                      <a:pt x="171191" y="50835"/>
                      <a:pt x="176213" y="60235"/>
                      <a:pt x="180975" y="69760"/>
                    </a:cubicBezTo>
                    <a:cubicBezTo>
                      <a:pt x="205013" y="61748"/>
                      <a:pt x="167705" y="73980"/>
                      <a:pt x="197644" y="64998"/>
                    </a:cubicBezTo>
                    <a:cubicBezTo>
                      <a:pt x="202453" y="63555"/>
                      <a:pt x="207169" y="61823"/>
                      <a:pt x="211932" y="60235"/>
                    </a:cubicBezTo>
                    <a:cubicBezTo>
                      <a:pt x="214313" y="61823"/>
                      <a:pt x="216299" y="65692"/>
                      <a:pt x="219075" y="64998"/>
                    </a:cubicBezTo>
                    <a:cubicBezTo>
                      <a:pt x="227928" y="62785"/>
                      <a:pt x="232778" y="53364"/>
                      <a:pt x="235744" y="45948"/>
                    </a:cubicBezTo>
                    <a:cubicBezTo>
                      <a:pt x="237608" y="41287"/>
                      <a:pt x="240507" y="31660"/>
                      <a:pt x="240507" y="31660"/>
                    </a:cubicBezTo>
                    <a:cubicBezTo>
                      <a:pt x="242094" y="34041"/>
                      <a:pt x="243879" y="36302"/>
                      <a:pt x="245269" y="38804"/>
                    </a:cubicBezTo>
                    <a:cubicBezTo>
                      <a:pt x="247855" y="43458"/>
                      <a:pt x="248322" y="49682"/>
                      <a:pt x="252413" y="53091"/>
                    </a:cubicBezTo>
                    <a:cubicBezTo>
                      <a:pt x="254341" y="54698"/>
                      <a:pt x="257207" y="51591"/>
                      <a:pt x="259557" y="50710"/>
                    </a:cubicBezTo>
                    <a:cubicBezTo>
                      <a:pt x="273038" y="45655"/>
                      <a:pt x="271836" y="45761"/>
                      <a:pt x="285750" y="38804"/>
                    </a:cubicBezTo>
                    <a:cubicBezTo>
                      <a:pt x="286693" y="35976"/>
                      <a:pt x="290632" y="23040"/>
                      <a:pt x="292894" y="22135"/>
                    </a:cubicBezTo>
                    <a:cubicBezTo>
                      <a:pt x="295551" y="21072"/>
                      <a:pt x="297657" y="25310"/>
                      <a:pt x="300038" y="26898"/>
                    </a:cubicBezTo>
                    <a:cubicBezTo>
                      <a:pt x="302419" y="26104"/>
                      <a:pt x="305053" y="25846"/>
                      <a:pt x="307182" y="24516"/>
                    </a:cubicBezTo>
                    <a:cubicBezTo>
                      <a:pt x="318480" y="17454"/>
                      <a:pt x="318933" y="15197"/>
                      <a:pt x="326232" y="5466"/>
                    </a:cubicBezTo>
                    <a:cubicBezTo>
                      <a:pt x="350337" y="13502"/>
                      <a:pt x="335514" y="9844"/>
                      <a:pt x="371475" y="12610"/>
                    </a:cubicBezTo>
                    <a:cubicBezTo>
                      <a:pt x="373856" y="11023"/>
                      <a:pt x="376831" y="10083"/>
                      <a:pt x="378619" y="7848"/>
                    </a:cubicBezTo>
                    <a:cubicBezTo>
                      <a:pt x="380187" y="5888"/>
                      <a:pt x="378515" y="1059"/>
                      <a:pt x="381000" y="704"/>
                    </a:cubicBezTo>
                    <a:cubicBezTo>
                      <a:pt x="385970" y="-6"/>
                      <a:pt x="395288" y="5466"/>
                      <a:pt x="395288" y="5466"/>
                    </a:cubicBezTo>
                    <a:cubicBezTo>
                      <a:pt x="410715" y="324"/>
                      <a:pt x="399922" y="3085"/>
                      <a:pt x="428625" y="308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1229963" y="2604994"/>
                <a:ext cx="283964" cy="94451"/>
              </a:xfrm>
              <a:custGeom>
                <a:avLst/>
                <a:gdLst>
                  <a:gd name="connsiteX0" fmla="*/ 0 w 378619"/>
                  <a:gd name="connsiteY0" fmla="*/ 94288 h 125934"/>
                  <a:gd name="connsiteX1" fmla="*/ 4762 w 378619"/>
                  <a:gd name="connsiteY1" fmla="*/ 106195 h 125934"/>
                  <a:gd name="connsiteX2" fmla="*/ 9525 w 378619"/>
                  <a:gd name="connsiteY2" fmla="*/ 99051 h 125934"/>
                  <a:gd name="connsiteX3" fmla="*/ 40481 w 378619"/>
                  <a:gd name="connsiteY3" fmla="*/ 65713 h 125934"/>
                  <a:gd name="connsiteX4" fmla="*/ 47625 w 378619"/>
                  <a:gd name="connsiteY4" fmla="*/ 70476 h 125934"/>
                  <a:gd name="connsiteX5" fmla="*/ 66675 w 378619"/>
                  <a:gd name="connsiteY5" fmla="*/ 65713 h 125934"/>
                  <a:gd name="connsiteX6" fmla="*/ 78581 w 378619"/>
                  <a:gd name="connsiteY6" fmla="*/ 84763 h 125934"/>
                  <a:gd name="connsiteX7" fmla="*/ 90487 w 378619"/>
                  <a:gd name="connsiteY7" fmla="*/ 125245 h 125934"/>
                  <a:gd name="connsiteX8" fmla="*/ 97631 w 378619"/>
                  <a:gd name="connsiteY8" fmla="*/ 120482 h 125934"/>
                  <a:gd name="connsiteX9" fmla="*/ 100012 w 378619"/>
                  <a:gd name="connsiteY9" fmla="*/ 113338 h 125934"/>
                  <a:gd name="connsiteX10" fmla="*/ 116681 w 378619"/>
                  <a:gd name="connsiteY10" fmla="*/ 82382 h 125934"/>
                  <a:gd name="connsiteX11" fmla="*/ 126206 w 378619"/>
                  <a:gd name="connsiteY11" fmla="*/ 68095 h 125934"/>
                  <a:gd name="connsiteX12" fmla="*/ 135731 w 378619"/>
                  <a:gd name="connsiteY12" fmla="*/ 65713 h 125934"/>
                  <a:gd name="connsiteX13" fmla="*/ 142875 w 378619"/>
                  <a:gd name="connsiteY13" fmla="*/ 63332 h 125934"/>
                  <a:gd name="connsiteX14" fmla="*/ 150019 w 378619"/>
                  <a:gd name="connsiteY14" fmla="*/ 65713 h 125934"/>
                  <a:gd name="connsiteX15" fmla="*/ 159544 w 378619"/>
                  <a:gd name="connsiteY15" fmla="*/ 51426 h 125934"/>
                  <a:gd name="connsiteX16" fmla="*/ 164306 w 378619"/>
                  <a:gd name="connsiteY16" fmla="*/ 58570 h 125934"/>
                  <a:gd name="connsiteX17" fmla="*/ 169069 w 378619"/>
                  <a:gd name="connsiteY17" fmla="*/ 77620 h 125934"/>
                  <a:gd name="connsiteX18" fmla="*/ 178594 w 378619"/>
                  <a:gd name="connsiteY18" fmla="*/ 68095 h 125934"/>
                  <a:gd name="connsiteX19" fmla="*/ 190500 w 378619"/>
                  <a:gd name="connsiteY19" fmla="*/ 49045 h 125934"/>
                  <a:gd name="connsiteX20" fmla="*/ 197644 w 378619"/>
                  <a:gd name="connsiteY20" fmla="*/ 46663 h 125934"/>
                  <a:gd name="connsiteX21" fmla="*/ 204787 w 378619"/>
                  <a:gd name="connsiteY21" fmla="*/ 41901 h 125934"/>
                  <a:gd name="connsiteX22" fmla="*/ 211931 w 378619"/>
                  <a:gd name="connsiteY22" fmla="*/ 27613 h 125934"/>
                  <a:gd name="connsiteX23" fmla="*/ 214312 w 378619"/>
                  <a:gd name="connsiteY23" fmla="*/ 20470 h 125934"/>
                  <a:gd name="connsiteX24" fmla="*/ 223837 w 378619"/>
                  <a:gd name="connsiteY24" fmla="*/ 1420 h 125934"/>
                  <a:gd name="connsiteX25" fmla="*/ 233362 w 378619"/>
                  <a:gd name="connsiteY25" fmla="*/ 3801 h 125934"/>
                  <a:gd name="connsiteX26" fmla="*/ 250031 w 378619"/>
                  <a:gd name="connsiteY26" fmla="*/ 32376 h 125934"/>
                  <a:gd name="connsiteX27" fmla="*/ 276225 w 378619"/>
                  <a:gd name="connsiteY27" fmla="*/ 89526 h 125934"/>
                  <a:gd name="connsiteX28" fmla="*/ 278606 w 378619"/>
                  <a:gd name="connsiteY28" fmla="*/ 99051 h 125934"/>
                  <a:gd name="connsiteX29" fmla="*/ 283369 w 378619"/>
                  <a:gd name="connsiteY29" fmla="*/ 110957 h 125934"/>
                  <a:gd name="connsiteX30" fmla="*/ 290512 w 378619"/>
                  <a:gd name="connsiteY30" fmla="*/ 101432 h 125934"/>
                  <a:gd name="connsiteX31" fmla="*/ 295275 w 378619"/>
                  <a:gd name="connsiteY31" fmla="*/ 89526 h 125934"/>
                  <a:gd name="connsiteX32" fmla="*/ 302419 w 378619"/>
                  <a:gd name="connsiteY32" fmla="*/ 65713 h 125934"/>
                  <a:gd name="connsiteX33" fmla="*/ 311944 w 378619"/>
                  <a:gd name="connsiteY33" fmla="*/ 37138 h 125934"/>
                  <a:gd name="connsiteX34" fmla="*/ 330994 w 378619"/>
                  <a:gd name="connsiteY34" fmla="*/ 29995 h 125934"/>
                  <a:gd name="connsiteX35" fmla="*/ 333375 w 378619"/>
                  <a:gd name="connsiteY35" fmla="*/ 22851 h 125934"/>
                  <a:gd name="connsiteX36" fmla="*/ 361950 w 378619"/>
                  <a:gd name="connsiteY36" fmla="*/ 3801 h 125934"/>
                  <a:gd name="connsiteX37" fmla="*/ 366712 w 378619"/>
                  <a:gd name="connsiteY37" fmla="*/ 15707 h 125934"/>
                  <a:gd name="connsiteX38" fmla="*/ 378619 w 378619"/>
                  <a:gd name="connsiteY38" fmla="*/ 8563 h 12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8619" h="125934">
                    <a:moveTo>
                      <a:pt x="0" y="94288"/>
                    </a:moveTo>
                    <a:cubicBezTo>
                      <a:pt x="4962" y="9919"/>
                      <a:pt x="-244" y="74493"/>
                      <a:pt x="4762" y="106195"/>
                    </a:cubicBezTo>
                    <a:cubicBezTo>
                      <a:pt x="5208" y="109022"/>
                      <a:pt x="7713" y="101266"/>
                      <a:pt x="9525" y="99051"/>
                    </a:cubicBezTo>
                    <a:cubicBezTo>
                      <a:pt x="23090" y="82472"/>
                      <a:pt x="26246" y="79949"/>
                      <a:pt x="40481" y="65713"/>
                    </a:cubicBezTo>
                    <a:cubicBezTo>
                      <a:pt x="42862" y="67301"/>
                      <a:pt x="44763" y="70476"/>
                      <a:pt x="47625" y="70476"/>
                    </a:cubicBezTo>
                    <a:cubicBezTo>
                      <a:pt x="54170" y="70476"/>
                      <a:pt x="60732" y="62970"/>
                      <a:pt x="66675" y="65713"/>
                    </a:cubicBezTo>
                    <a:cubicBezTo>
                      <a:pt x="73474" y="68851"/>
                      <a:pt x="74612" y="78413"/>
                      <a:pt x="78581" y="84763"/>
                    </a:cubicBezTo>
                    <a:cubicBezTo>
                      <a:pt x="82550" y="98257"/>
                      <a:pt x="83868" y="112834"/>
                      <a:pt x="90487" y="125245"/>
                    </a:cubicBezTo>
                    <a:cubicBezTo>
                      <a:pt x="91834" y="127770"/>
                      <a:pt x="95843" y="122717"/>
                      <a:pt x="97631" y="120482"/>
                    </a:cubicBezTo>
                    <a:cubicBezTo>
                      <a:pt x="99199" y="118522"/>
                      <a:pt x="98889" y="115583"/>
                      <a:pt x="100012" y="113338"/>
                    </a:cubicBezTo>
                    <a:cubicBezTo>
                      <a:pt x="105253" y="102856"/>
                      <a:pt x="110809" y="92524"/>
                      <a:pt x="116681" y="82382"/>
                    </a:cubicBezTo>
                    <a:cubicBezTo>
                      <a:pt x="119549" y="77429"/>
                      <a:pt x="121899" y="71864"/>
                      <a:pt x="126206" y="68095"/>
                    </a:cubicBezTo>
                    <a:cubicBezTo>
                      <a:pt x="128669" y="65940"/>
                      <a:pt x="132584" y="66612"/>
                      <a:pt x="135731" y="65713"/>
                    </a:cubicBezTo>
                    <a:cubicBezTo>
                      <a:pt x="138145" y="65023"/>
                      <a:pt x="140494" y="64126"/>
                      <a:pt x="142875" y="63332"/>
                    </a:cubicBezTo>
                    <a:cubicBezTo>
                      <a:pt x="145256" y="64126"/>
                      <a:pt x="147976" y="67172"/>
                      <a:pt x="150019" y="65713"/>
                    </a:cubicBezTo>
                    <a:cubicBezTo>
                      <a:pt x="154677" y="62386"/>
                      <a:pt x="159544" y="51426"/>
                      <a:pt x="159544" y="51426"/>
                    </a:cubicBezTo>
                    <a:cubicBezTo>
                      <a:pt x="161131" y="53807"/>
                      <a:pt x="163328" y="55880"/>
                      <a:pt x="164306" y="58570"/>
                    </a:cubicBezTo>
                    <a:cubicBezTo>
                      <a:pt x="166543" y="64721"/>
                      <a:pt x="163623" y="73989"/>
                      <a:pt x="169069" y="77620"/>
                    </a:cubicBezTo>
                    <a:cubicBezTo>
                      <a:pt x="172805" y="80111"/>
                      <a:pt x="175900" y="71687"/>
                      <a:pt x="178594" y="68095"/>
                    </a:cubicBezTo>
                    <a:cubicBezTo>
                      <a:pt x="183087" y="62104"/>
                      <a:pt x="185525" y="54642"/>
                      <a:pt x="190500" y="49045"/>
                    </a:cubicBezTo>
                    <a:cubicBezTo>
                      <a:pt x="192168" y="47169"/>
                      <a:pt x="195399" y="47786"/>
                      <a:pt x="197644" y="46663"/>
                    </a:cubicBezTo>
                    <a:cubicBezTo>
                      <a:pt x="200203" y="45383"/>
                      <a:pt x="202406" y="43488"/>
                      <a:pt x="204787" y="41901"/>
                    </a:cubicBezTo>
                    <a:cubicBezTo>
                      <a:pt x="210776" y="23940"/>
                      <a:pt x="202697" y="46082"/>
                      <a:pt x="211931" y="27613"/>
                    </a:cubicBezTo>
                    <a:cubicBezTo>
                      <a:pt x="213053" y="25368"/>
                      <a:pt x="213273" y="22755"/>
                      <a:pt x="214312" y="20470"/>
                    </a:cubicBezTo>
                    <a:cubicBezTo>
                      <a:pt x="217250" y="14007"/>
                      <a:pt x="220662" y="7770"/>
                      <a:pt x="223837" y="1420"/>
                    </a:cubicBezTo>
                    <a:cubicBezTo>
                      <a:pt x="227012" y="2214"/>
                      <a:pt x="230929" y="1612"/>
                      <a:pt x="233362" y="3801"/>
                    </a:cubicBezTo>
                    <a:cubicBezTo>
                      <a:pt x="256847" y="24937"/>
                      <a:pt x="242743" y="15370"/>
                      <a:pt x="250031" y="32376"/>
                    </a:cubicBezTo>
                    <a:cubicBezTo>
                      <a:pt x="258286" y="51637"/>
                      <a:pt x="267970" y="70265"/>
                      <a:pt x="276225" y="89526"/>
                    </a:cubicBezTo>
                    <a:cubicBezTo>
                      <a:pt x="277514" y="92534"/>
                      <a:pt x="277571" y="95946"/>
                      <a:pt x="278606" y="99051"/>
                    </a:cubicBezTo>
                    <a:cubicBezTo>
                      <a:pt x="279958" y="103106"/>
                      <a:pt x="281781" y="106988"/>
                      <a:pt x="283369" y="110957"/>
                    </a:cubicBezTo>
                    <a:cubicBezTo>
                      <a:pt x="285750" y="107782"/>
                      <a:pt x="288585" y="104901"/>
                      <a:pt x="290512" y="101432"/>
                    </a:cubicBezTo>
                    <a:cubicBezTo>
                      <a:pt x="292588" y="97695"/>
                      <a:pt x="293774" y="93528"/>
                      <a:pt x="295275" y="89526"/>
                    </a:cubicBezTo>
                    <a:cubicBezTo>
                      <a:pt x="298251" y="81589"/>
                      <a:pt x="299802" y="73999"/>
                      <a:pt x="302419" y="65713"/>
                    </a:cubicBezTo>
                    <a:cubicBezTo>
                      <a:pt x="305443" y="56139"/>
                      <a:pt x="302419" y="40313"/>
                      <a:pt x="311944" y="37138"/>
                    </a:cubicBezTo>
                    <a:cubicBezTo>
                      <a:pt x="323142" y="33405"/>
                      <a:pt x="316757" y="35689"/>
                      <a:pt x="330994" y="29995"/>
                    </a:cubicBezTo>
                    <a:cubicBezTo>
                      <a:pt x="331788" y="27614"/>
                      <a:pt x="333375" y="25361"/>
                      <a:pt x="333375" y="22851"/>
                    </a:cubicBezTo>
                    <a:cubicBezTo>
                      <a:pt x="333375" y="-8595"/>
                      <a:pt x="318754" y="479"/>
                      <a:pt x="361950" y="3801"/>
                    </a:cubicBezTo>
                    <a:cubicBezTo>
                      <a:pt x="363537" y="7770"/>
                      <a:pt x="363374" y="13037"/>
                      <a:pt x="366712" y="15707"/>
                    </a:cubicBezTo>
                    <a:cubicBezTo>
                      <a:pt x="370147" y="18455"/>
                      <a:pt x="377304" y="9878"/>
                      <a:pt x="378619" y="856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35" name="TextBox 234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3611951" y="2619404"/>
            <a:ext cx="4973052" cy="17389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3500" dirty="0" smtClean="0">
                <a:solidFill>
                  <a:srgbClr val="5B9641"/>
                </a:solidFill>
                <a:latin typeface="Century Gothic"/>
                <a:cs typeface="Century Gothic"/>
              </a:rPr>
              <a:t>What is needed to execute </a:t>
            </a:r>
            <a:r>
              <a:rPr lang="en-US" sz="3500" smtClean="0">
                <a:solidFill>
                  <a:srgbClr val="5B9641"/>
                </a:solidFill>
                <a:latin typeface="Century Gothic"/>
                <a:cs typeface="Century Gothic"/>
              </a:rPr>
              <a:t>these solutions?</a:t>
            </a:r>
            <a:endParaRPr lang="en-US" sz="35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6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0968" y="2215529"/>
            <a:ext cx="9930063" cy="21544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5B9641"/>
                </a:solidFill>
                <a:latin typeface="Century Gothic"/>
                <a:cs typeface="Century Gothic"/>
              </a:rPr>
              <a:t>How will you </a:t>
            </a:r>
            <a:r>
              <a:rPr lang="en-US" sz="44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test</a:t>
            </a:r>
            <a:r>
              <a:rPr lang="en-US" sz="4400" dirty="0" smtClean="0">
                <a:solidFill>
                  <a:srgbClr val="5B9641"/>
                </a:solidFill>
                <a:latin typeface="Century Gothic"/>
                <a:cs typeface="Century Gothic"/>
              </a:rPr>
              <a:t> these potential solutions </a:t>
            </a:r>
            <a:r>
              <a:rPr lang="en-US" sz="44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before</a:t>
            </a:r>
            <a:r>
              <a:rPr lang="en-US" sz="4400" dirty="0" smtClean="0">
                <a:solidFill>
                  <a:srgbClr val="5B9641"/>
                </a:solidFill>
                <a:latin typeface="Century Gothic"/>
                <a:cs typeface="Century Gothic"/>
              </a:rPr>
              <a:t> investing too heavily in them?</a:t>
            </a:r>
            <a:endParaRPr lang="en-US" sz="4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1100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1464" y="5838307"/>
            <a:ext cx="7735390" cy="77970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300" dirty="0">
                <a:latin typeface="Century Gothic"/>
                <a:cs typeface="Century Gothic"/>
              </a:rPr>
              <a:t>Let’s </a:t>
            </a:r>
            <a:r>
              <a:rPr lang="en-US" sz="4300" dirty="0" smtClean="0">
                <a:latin typeface="Century Gothic"/>
                <a:cs typeface="Century Gothic"/>
              </a:rPr>
              <a:t>start again at </a:t>
            </a:r>
            <a:r>
              <a:rPr lang="en-US" sz="4300" b="1" dirty="0">
                <a:solidFill>
                  <a:srgbClr val="5B9641"/>
                </a:solidFill>
                <a:latin typeface="Century Gothic"/>
                <a:cs typeface="Century Gothic"/>
              </a:rPr>
              <a:t>3</a:t>
            </a:r>
            <a:r>
              <a:rPr lang="en-US" sz="43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:00</a:t>
            </a:r>
            <a:endParaRPr lang="en-US" sz="4300" b="1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64" y="882986"/>
            <a:ext cx="7735390" cy="48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5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88167" y="1445861"/>
            <a:ext cx="9400675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Rapid Prototyping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084" y="2462415"/>
            <a:ext cx="12161460" cy="249383"/>
            <a:chOff x="0" y="2494499"/>
            <a:chExt cx="12161460" cy="249383"/>
          </a:xfrm>
        </p:grpSpPr>
        <p:sp>
          <p:nvSpPr>
            <p:cNvPr id="6" name="Rectangle 5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0968" y="2215529"/>
            <a:ext cx="9930063" cy="147732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5B9641"/>
                </a:solidFill>
                <a:latin typeface="Century Gothic"/>
                <a:cs typeface="Century Gothic"/>
              </a:rPr>
              <a:t>What is the </a:t>
            </a:r>
            <a:r>
              <a:rPr lang="en-US" sz="44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purpose</a:t>
            </a:r>
            <a:r>
              <a:rPr lang="en-US" sz="4400" dirty="0" smtClean="0">
                <a:solidFill>
                  <a:srgbClr val="5B9641"/>
                </a:solidFill>
                <a:latin typeface="Century Gothic"/>
                <a:cs typeface="Century Gothic"/>
              </a:rPr>
              <a:t> of a prototype?</a:t>
            </a:r>
            <a:endParaRPr lang="en-US" sz="4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748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648" y="1616239"/>
            <a:ext cx="72898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648" y="4195008"/>
            <a:ext cx="7302500" cy="250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42598"/>
            <a:ext cx="12195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Pitch Assessment</a:t>
            </a:r>
            <a:endParaRPr lang="en-CA" sz="48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1224213"/>
            <a:ext cx="12192000" cy="267821"/>
            <a:chOff x="0" y="2494499"/>
            <a:chExt cx="12161460" cy="249383"/>
          </a:xfrm>
        </p:grpSpPr>
        <p:sp>
          <p:nvSpPr>
            <p:cNvPr id="7" name="Rectangle 6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"/>
            <a:ext cx="2799471" cy="34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96464" y="1536545"/>
            <a:ext cx="4427607" cy="5321455"/>
          </a:xfrm>
          <a:prstGeom prst="rect">
            <a:avLst/>
          </a:prstGeom>
          <a:solidFill>
            <a:srgbClr val="D9D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504" y="382478"/>
            <a:ext cx="1141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Prototyping </a:t>
            </a:r>
            <a:r>
              <a:rPr lang="en-US" sz="36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Physical Products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6464" y="1905512"/>
            <a:ext cx="439553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700" dirty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does your </a:t>
            </a:r>
            <a:r>
              <a:rPr lang="en-US" sz="2400" i="1" dirty="0" smtClean="0">
                <a:latin typeface="Century Gothic"/>
                <a:cs typeface="Century Gothic"/>
              </a:rPr>
              <a:t>user want to </a:t>
            </a:r>
            <a:r>
              <a:rPr lang="en-US" sz="2400" b="1" i="1" dirty="0" smtClean="0">
                <a:latin typeface="Century Gothic"/>
                <a:cs typeface="Century Gothic"/>
              </a:rPr>
              <a:t>accomplish</a:t>
            </a:r>
            <a:r>
              <a:rPr lang="en-US" sz="2400" dirty="0" smtClean="0">
                <a:latin typeface="Century Gothic"/>
                <a:cs typeface="Century Gothic"/>
              </a:rPr>
              <a:t>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</a:t>
            </a:r>
            <a:r>
              <a:rPr lang="en-US" sz="2400" b="1" i="1" dirty="0" smtClean="0">
                <a:latin typeface="Century Gothic"/>
                <a:cs typeface="Century Gothic"/>
              </a:rPr>
              <a:t>key features </a:t>
            </a:r>
            <a:r>
              <a:rPr lang="en-US" sz="2400" dirty="0" smtClean="0">
                <a:latin typeface="Century Gothic"/>
                <a:cs typeface="Century Gothic"/>
              </a:rPr>
              <a:t>do they need to accomplish this?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How will users </a:t>
            </a:r>
            <a:r>
              <a:rPr lang="en-US" sz="2400" b="1" i="1" dirty="0" smtClean="0">
                <a:latin typeface="Century Gothic"/>
                <a:cs typeface="Century Gothic"/>
              </a:rPr>
              <a:t>interact</a:t>
            </a:r>
            <a:r>
              <a:rPr lang="en-US" sz="2400" dirty="0" smtClean="0">
                <a:latin typeface="Century Gothic"/>
                <a:cs typeface="Century Gothic"/>
              </a:rPr>
              <a:t> with this solution?</a:t>
            </a:r>
            <a:endParaRPr lang="en-US" sz="2400" dirty="0">
              <a:latin typeface="Century Gothic"/>
              <a:cs typeface="Century Gothic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096500" y="4305300"/>
            <a:ext cx="2095500" cy="2552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020" y="1536544"/>
            <a:ext cx="5740614" cy="40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96464" y="1536545"/>
            <a:ext cx="4427607" cy="5321455"/>
          </a:xfrm>
          <a:prstGeom prst="rect">
            <a:avLst/>
          </a:prstGeom>
          <a:solidFill>
            <a:srgbClr val="D9D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504" y="382478"/>
            <a:ext cx="1141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Prototyping </a:t>
            </a:r>
            <a:r>
              <a:rPr lang="en-US" sz="36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Physical Products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6464" y="1905512"/>
            <a:ext cx="439553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700" dirty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does your </a:t>
            </a:r>
            <a:r>
              <a:rPr lang="en-US" sz="2400" i="1" dirty="0" smtClean="0">
                <a:latin typeface="Century Gothic"/>
                <a:cs typeface="Century Gothic"/>
              </a:rPr>
              <a:t>user want to </a:t>
            </a:r>
            <a:r>
              <a:rPr lang="en-US" sz="2400" b="1" i="1" dirty="0" smtClean="0">
                <a:latin typeface="Century Gothic"/>
                <a:cs typeface="Century Gothic"/>
              </a:rPr>
              <a:t>accomplish</a:t>
            </a:r>
            <a:r>
              <a:rPr lang="en-US" sz="2400" dirty="0" smtClean="0">
                <a:latin typeface="Century Gothic"/>
                <a:cs typeface="Century Gothic"/>
              </a:rPr>
              <a:t>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</a:t>
            </a:r>
            <a:r>
              <a:rPr lang="en-US" sz="2400" b="1" i="1" dirty="0" smtClean="0">
                <a:latin typeface="Century Gothic"/>
                <a:cs typeface="Century Gothic"/>
              </a:rPr>
              <a:t>key features </a:t>
            </a:r>
            <a:r>
              <a:rPr lang="en-US" sz="2400" dirty="0" smtClean="0">
                <a:latin typeface="Century Gothic"/>
                <a:cs typeface="Century Gothic"/>
              </a:rPr>
              <a:t>do they need to accomplish this?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How will users </a:t>
            </a:r>
            <a:r>
              <a:rPr lang="en-US" sz="2400" b="1" i="1" dirty="0" smtClean="0">
                <a:latin typeface="Century Gothic"/>
                <a:cs typeface="Century Gothic"/>
              </a:rPr>
              <a:t>interact</a:t>
            </a:r>
            <a:r>
              <a:rPr lang="en-US" sz="2400" dirty="0" smtClean="0">
                <a:latin typeface="Century Gothic"/>
                <a:cs typeface="Century Gothic"/>
              </a:rPr>
              <a:t> with this solution?</a:t>
            </a:r>
            <a:endParaRPr lang="en-US" sz="2400" dirty="0">
              <a:latin typeface="Century Gothic"/>
              <a:cs typeface="Century Gothic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096500" y="4305300"/>
            <a:ext cx="2095500" cy="2552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436" y="1536545"/>
            <a:ext cx="5608700" cy="42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9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96464" y="1536545"/>
            <a:ext cx="4427607" cy="5321455"/>
          </a:xfrm>
          <a:prstGeom prst="rect">
            <a:avLst/>
          </a:prstGeom>
          <a:solidFill>
            <a:srgbClr val="D9D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504" y="382478"/>
            <a:ext cx="1141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Prototyping </a:t>
            </a:r>
            <a:r>
              <a:rPr lang="en-US" sz="36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Apps &amp; Websites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6464" y="1905512"/>
            <a:ext cx="439553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700" dirty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does your </a:t>
            </a:r>
            <a:r>
              <a:rPr lang="en-US" sz="2400" i="1" dirty="0" smtClean="0">
                <a:latin typeface="Century Gothic"/>
                <a:cs typeface="Century Gothic"/>
              </a:rPr>
              <a:t>user want to </a:t>
            </a:r>
            <a:r>
              <a:rPr lang="en-US" sz="2400" b="1" i="1" dirty="0" smtClean="0">
                <a:latin typeface="Century Gothic"/>
                <a:cs typeface="Century Gothic"/>
              </a:rPr>
              <a:t>accomplish</a:t>
            </a:r>
            <a:r>
              <a:rPr lang="en-US" sz="2400" dirty="0" smtClean="0">
                <a:latin typeface="Century Gothic"/>
                <a:cs typeface="Century Gothic"/>
              </a:rPr>
              <a:t>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</a:t>
            </a:r>
            <a:r>
              <a:rPr lang="en-US" sz="2400" b="1" i="1" dirty="0" smtClean="0">
                <a:latin typeface="Century Gothic"/>
                <a:cs typeface="Century Gothic"/>
              </a:rPr>
              <a:t>key features </a:t>
            </a:r>
            <a:r>
              <a:rPr lang="en-US" sz="2400" dirty="0" smtClean="0">
                <a:latin typeface="Century Gothic"/>
                <a:cs typeface="Century Gothic"/>
              </a:rPr>
              <a:t>do they need to accomplish this?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How will users </a:t>
            </a:r>
            <a:r>
              <a:rPr lang="en-US" sz="2400" b="1" i="1" dirty="0" smtClean="0">
                <a:latin typeface="Century Gothic"/>
                <a:cs typeface="Century Gothic"/>
              </a:rPr>
              <a:t>interact</a:t>
            </a:r>
            <a:r>
              <a:rPr lang="en-US" sz="2400" dirty="0" smtClean="0">
                <a:latin typeface="Century Gothic"/>
                <a:cs typeface="Century Gothic"/>
              </a:rPr>
              <a:t> with this solution?</a:t>
            </a:r>
            <a:endParaRPr lang="en-US" sz="2400" dirty="0">
              <a:latin typeface="Century Gothic"/>
              <a:cs typeface="Century Gothic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5071"/>
          <a:stretch/>
        </p:blipFill>
        <p:spPr>
          <a:xfrm>
            <a:off x="1781048" y="1536545"/>
            <a:ext cx="5702346" cy="45846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096500" y="4305300"/>
            <a:ext cx="2095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9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96464" y="1536545"/>
            <a:ext cx="4427607" cy="5321455"/>
          </a:xfrm>
          <a:prstGeom prst="rect">
            <a:avLst/>
          </a:prstGeom>
          <a:solidFill>
            <a:srgbClr val="D9D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504" y="382478"/>
            <a:ext cx="1141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Prototyping </a:t>
            </a:r>
            <a:r>
              <a:rPr lang="en-US" sz="36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Apps &amp; Websites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6464" y="1905512"/>
            <a:ext cx="439553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700" dirty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does your </a:t>
            </a:r>
            <a:r>
              <a:rPr lang="en-US" sz="2400" i="1" dirty="0" smtClean="0">
                <a:latin typeface="Century Gothic"/>
                <a:cs typeface="Century Gothic"/>
              </a:rPr>
              <a:t>user want to </a:t>
            </a:r>
            <a:r>
              <a:rPr lang="en-US" sz="2400" b="1" i="1" dirty="0" smtClean="0">
                <a:latin typeface="Century Gothic"/>
                <a:cs typeface="Century Gothic"/>
              </a:rPr>
              <a:t>accomplish</a:t>
            </a:r>
            <a:r>
              <a:rPr lang="en-US" sz="2400" dirty="0" smtClean="0">
                <a:latin typeface="Century Gothic"/>
                <a:cs typeface="Century Gothic"/>
              </a:rPr>
              <a:t>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</a:t>
            </a:r>
            <a:r>
              <a:rPr lang="en-US" sz="2400" b="1" i="1" dirty="0" smtClean="0">
                <a:latin typeface="Century Gothic"/>
                <a:cs typeface="Century Gothic"/>
              </a:rPr>
              <a:t>key features </a:t>
            </a:r>
            <a:r>
              <a:rPr lang="en-US" sz="2400" dirty="0" smtClean="0">
                <a:latin typeface="Century Gothic"/>
                <a:cs typeface="Century Gothic"/>
              </a:rPr>
              <a:t>do they need to accomplish this?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How will users </a:t>
            </a:r>
            <a:r>
              <a:rPr lang="en-US" sz="2400" b="1" i="1" dirty="0" smtClean="0">
                <a:latin typeface="Century Gothic"/>
                <a:cs typeface="Century Gothic"/>
              </a:rPr>
              <a:t>interact</a:t>
            </a:r>
            <a:r>
              <a:rPr lang="en-US" sz="2400" dirty="0" smtClean="0">
                <a:latin typeface="Century Gothic"/>
                <a:cs typeface="Century Gothic"/>
              </a:rPr>
              <a:t> with this solution?</a:t>
            </a:r>
            <a:endParaRPr lang="en-US" sz="2400" dirty="0">
              <a:latin typeface="Century Gothic"/>
              <a:cs typeface="Century Gothic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096500" y="4305300"/>
            <a:ext cx="2095500" cy="2552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24" t="8211"/>
          <a:stretch/>
        </p:blipFill>
        <p:spPr>
          <a:xfrm>
            <a:off x="1767828" y="1536545"/>
            <a:ext cx="5759084" cy="407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3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96464" y="1536545"/>
            <a:ext cx="4427607" cy="5321455"/>
          </a:xfrm>
          <a:prstGeom prst="rect">
            <a:avLst/>
          </a:prstGeom>
          <a:solidFill>
            <a:srgbClr val="D9D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504" y="382478"/>
            <a:ext cx="1141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Prototyping </a:t>
            </a:r>
            <a:r>
              <a:rPr lang="en-US" sz="36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Presentations &amp; Pitches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6464" y="1905512"/>
            <a:ext cx="439553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700" dirty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does your </a:t>
            </a:r>
            <a:r>
              <a:rPr lang="en-US" sz="2400" i="1" dirty="0" smtClean="0">
                <a:latin typeface="Century Gothic"/>
                <a:cs typeface="Century Gothic"/>
              </a:rPr>
              <a:t>user want to </a:t>
            </a:r>
            <a:r>
              <a:rPr lang="en-US" sz="2400" b="1" i="1" dirty="0" smtClean="0">
                <a:latin typeface="Century Gothic"/>
                <a:cs typeface="Century Gothic"/>
              </a:rPr>
              <a:t>accomplish</a:t>
            </a:r>
            <a:r>
              <a:rPr lang="en-US" sz="2400" dirty="0" smtClean="0">
                <a:latin typeface="Century Gothic"/>
                <a:cs typeface="Century Gothic"/>
              </a:rPr>
              <a:t>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</a:t>
            </a:r>
            <a:r>
              <a:rPr lang="en-US" sz="2400" b="1" i="1" dirty="0" smtClean="0">
                <a:latin typeface="Century Gothic"/>
                <a:cs typeface="Century Gothic"/>
              </a:rPr>
              <a:t>key features </a:t>
            </a:r>
            <a:r>
              <a:rPr lang="en-US" sz="2400" dirty="0" smtClean="0">
                <a:latin typeface="Century Gothic"/>
                <a:cs typeface="Century Gothic"/>
              </a:rPr>
              <a:t>do they need to accomplish this?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How will users </a:t>
            </a:r>
            <a:r>
              <a:rPr lang="en-US" sz="2400" b="1" i="1" dirty="0" smtClean="0">
                <a:latin typeface="Century Gothic"/>
                <a:cs typeface="Century Gothic"/>
              </a:rPr>
              <a:t>interact</a:t>
            </a:r>
            <a:r>
              <a:rPr lang="en-US" sz="2400" dirty="0" smtClean="0">
                <a:latin typeface="Century Gothic"/>
                <a:cs typeface="Century Gothic"/>
              </a:rPr>
              <a:t> with this solution?</a:t>
            </a:r>
            <a:endParaRPr lang="en-US" sz="2400" dirty="0">
              <a:latin typeface="Century Gothic"/>
              <a:cs typeface="Century Gothic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096500" y="4305300"/>
            <a:ext cx="2095500" cy="2552700"/>
          </a:xfrm>
          <a:prstGeom prst="rect">
            <a:avLst/>
          </a:prstGeom>
        </p:spPr>
      </p:pic>
      <p:pic>
        <p:nvPicPr>
          <p:cNvPr id="10" name="Picture 9" descr="photo[1]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r="9961"/>
          <a:stretch/>
        </p:blipFill>
        <p:spPr>
          <a:xfrm rot="5400000">
            <a:off x="2944573" y="1825443"/>
            <a:ext cx="4563272" cy="39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3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96464" y="1536545"/>
            <a:ext cx="4427607" cy="5321455"/>
          </a:xfrm>
          <a:prstGeom prst="rect">
            <a:avLst/>
          </a:prstGeom>
          <a:solidFill>
            <a:srgbClr val="D9D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504" y="382478"/>
            <a:ext cx="1141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Prototyping </a:t>
            </a:r>
            <a:r>
              <a:rPr lang="en-US" sz="3600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Presentations &amp; Pitches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6464" y="1905512"/>
            <a:ext cx="439553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700" dirty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does your </a:t>
            </a:r>
            <a:r>
              <a:rPr lang="en-US" sz="2400" i="1" dirty="0" smtClean="0">
                <a:latin typeface="Century Gothic"/>
                <a:cs typeface="Century Gothic"/>
              </a:rPr>
              <a:t>user want to </a:t>
            </a:r>
            <a:r>
              <a:rPr lang="en-US" sz="2400" b="1" i="1" dirty="0" smtClean="0">
                <a:latin typeface="Century Gothic"/>
                <a:cs typeface="Century Gothic"/>
              </a:rPr>
              <a:t>accomplish</a:t>
            </a:r>
            <a:r>
              <a:rPr lang="en-US" sz="2400" dirty="0" smtClean="0">
                <a:latin typeface="Century Gothic"/>
                <a:cs typeface="Century Gothic"/>
              </a:rPr>
              <a:t>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What </a:t>
            </a:r>
            <a:r>
              <a:rPr lang="en-US" sz="2400" b="1" i="1" dirty="0" smtClean="0">
                <a:latin typeface="Century Gothic"/>
                <a:cs typeface="Century Gothic"/>
              </a:rPr>
              <a:t>key features </a:t>
            </a:r>
            <a:r>
              <a:rPr lang="en-US" sz="2400" dirty="0" smtClean="0">
                <a:latin typeface="Century Gothic"/>
                <a:cs typeface="Century Gothic"/>
              </a:rPr>
              <a:t>do they need to accomplish this?</a:t>
            </a:r>
          </a:p>
          <a:p>
            <a:pPr algn="ctr"/>
            <a:endParaRPr lang="en-US" sz="2400" dirty="0" smtClean="0"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latin typeface="Century Gothic"/>
                <a:cs typeface="Century Gothic"/>
              </a:rPr>
              <a:t>How will users </a:t>
            </a:r>
            <a:r>
              <a:rPr lang="en-US" sz="2400" b="1" i="1" dirty="0" smtClean="0">
                <a:latin typeface="Century Gothic"/>
                <a:cs typeface="Century Gothic"/>
              </a:rPr>
              <a:t>interact</a:t>
            </a:r>
            <a:r>
              <a:rPr lang="en-US" sz="2400" dirty="0" smtClean="0">
                <a:latin typeface="Century Gothic"/>
                <a:cs typeface="Century Gothic"/>
              </a:rPr>
              <a:t> with this solution?</a:t>
            </a:r>
            <a:endParaRPr lang="en-US" sz="2400" dirty="0">
              <a:latin typeface="Century Gothic"/>
              <a:cs typeface="Century Gothic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096500" y="4305300"/>
            <a:ext cx="2095500" cy="2552700"/>
          </a:xfrm>
          <a:prstGeom prst="rect">
            <a:avLst/>
          </a:prstGeom>
        </p:spPr>
      </p:pic>
      <p:pic>
        <p:nvPicPr>
          <p:cNvPr id="9" name="Picture 8" descr="CAM00873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2" b="11743"/>
          <a:stretch/>
        </p:blipFill>
        <p:spPr>
          <a:xfrm>
            <a:off x="3352801" y="1536545"/>
            <a:ext cx="3866147" cy="43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88167" y="1445861"/>
            <a:ext cx="9400675" cy="95410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Business Model Basics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084" y="2462415"/>
            <a:ext cx="12161460" cy="249383"/>
            <a:chOff x="0" y="2494499"/>
            <a:chExt cx="12161460" cy="249383"/>
          </a:xfrm>
        </p:grpSpPr>
        <p:sp>
          <p:nvSpPr>
            <p:cNvPr id="6" name="Rectangle 5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2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1871578" y="2502570"/>
            <a:ext cx="10058400" cy="124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3733" dirty="0">
                <a:latin typeface="Century Gothic"/>
                <a:cs typeface="Century Gothic"/>
              </a:rPr>
              <a:t>A </a:t>
            </a:r>
            <a:r>
              <a:rPr lang="en-US" sz="3733" b="1" dirty="0">
                <a:solidFill>
                  <a:srgbClr val="5B9641"/>
                </a:solidFill>
                <a:latin typeface="Century Gothic"/>
                <a:cs typeface="Century Gothic"/>
              </a:rPr>
              <a:t>business model</a:t>
            </a:r>
            <a:r>
              <a:rPr lang="en-US" sz="3733" b="1" dirty="0">
                <a:latin typeface="Century Gothic"/>
                <a:cs typeface="Century Gothic"/>
              </a:rPr>
              <a:t> </a:t>
            </a:r>
            <a:r>
              <a:rPr lang="en-US" sz="3733" dirty="0">
                <a:latin typeface="Century Gothic"/>
                <a:cs typeface="Century Gothic"/>
              </a:rPr>
              <a:t>describes how your company will </a:t>
            </a:r>
            <a:r>
              <a:rPr lang="en-US" sz="3733" dirty="0" smtClean="0">
                <a:latin typeface="Century Gothic"/>
                <a:cs typeface="Century Gothic"/>
              </a:rPr>
              <a:t>generate revenue. </a:t>
            </a:r>
            <a:endParaRPr lang="en-US" sz="4267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3022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utospies.com/images/users/Agent009/Badges%2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5" y="2766206"/>
            <a:ext cx="3423940" cy="23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htgaustin.com/css/images/cellphon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095" y="2542471"/>
            <a:ext cx="3513203" cy="27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alaeodeserts.com/wp-content/uploads/2014/02/Facebook-logo-PS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10229" r="3626" b="16575"/>
          <a:stretch/>
        </p:blipFill>
        <p:spPr bwMode="auto">
          <a:xfrm>
            <a:off x="7588993" y="2942668"/>
            <a:ext cx="4073618" cy="162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0367" y="5216611"/>
            <a:ext cx="3211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entury Gothic" charset="0"/>
                <a:ea typeface="Century Gothic" charset="0"/>
                <a:cs typeface="Century Gothic" charset="0"/>
              </a:rPr>
              <a:t>Product &amp; Service </a:t>
            </a:r>
          </a:p>
          <a:p>
            <a:pPr algn="ctr"/>
            <a:r>
              <a:rPr lang="en-CA" sz="2400" dirty="0">
                <a:latin typeface="Century Gothic" charset="0"/>
                <a:ea typeface="Century Gothic" charset="0"/>
                <a:cs typeface="Century Gothic" charset="0"/>
              </a:rPr>
              <a:t>Sales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31920" y="5216611"/>
            <a:ext cx="3211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entury Gothic" charset="0"/>
                <a:ea typeface="Century Gothic" charset="0"/>
                <a:cs typeface="Century Gothic" charset="0"/>
              </a:rPr>
              <a:t>Subscription to a Service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2632" y="5258493"/>
            <a:ext cx="321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entury Gothic" charset="0"/>
                <a:ea typeface="Century Gothic" charset="0"/>
                <a:cs typeface="Century Gothic" charset="0"/>
              </a:rPr>
              <a:t>Ad Revenue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" y="1048208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How do they make money?</a:t>
            </a:r>
            <a:endParaRPr lang="en-US" sz="4800" b="1" dirty="0" smtClean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-1" y="1048208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How do they make money?</a:t>
            </a:r>
            <a:endParaRPr lang="en-US" sz="4800" b="1" dirty="0" smtClean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67443" y="4804866"/>
            <a:ext cx="321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entury Gothic" charset="0"/>
                <a:ea typeface="Century Gothic" charset="0"/>
                <a:cs typeface="Century Gothic" charset="0"/>
              </a:rPr>
              <a:t>Freemium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4270" y="4804866"/>
            <a:ext cx="321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entury Gothic" charset="0"/>
                <a:ea typeface="Century Gothic" charset="0"/>
                <a:cs typeface="Century Gothic" charset="0"/>
              </a:rPr>
              <a:t>Commission</a:t>
            </a:r>
          </a:p>
        </p:txBody>
      </p:sp>
      <p:pic>
        <p:nvPicPr>
          <p:cNvPr id="14" name="Picture 2" descr="http://skypeblogs.files.wordpress.com/2013/09/skype-logo-feb_2012_rgb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983" y="2312528"/>
            <a:ext cx="4996468" cy="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upload.wikimedia.org/wikipedia/commons/4/49/Kickstarte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81" y="3262982"/>
            <a:ext cx="5918304" cy="69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7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40142" y="1526071"/>
            <a:ext cx="11529987" cy="86177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The Entrepreneurial </a:t>
            </a:r>
            <a:r>
              <a:rPr lang="en-US" sz="4800" i="1" dirty="0" smtClean="0">
                <a:solidFill>
                  <a:srgbClr val="5B9641"/>
                </a:solidFill>
                <a:latin typeface="Century Gothic"/>
                <a:cs typeface="Century Gothic"/>
              </a:rPr>
              <a:t>Mindset</a:t>
            </a:r>
            <a:r>
              <a:rPr lang="en-US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 is</a:t>
            </a:r>
            <a:r>
              <a:rPr lang="is-IS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…</a:t>
            </a:r>
            <a:endParaRPr lang="en-US" sz="48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0142" y="3042959"/>
            <a:ext cx="1076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entury Gothic"/>
                <a:cs typeface="Century Gothic"/>
              </a:rPr>
              <a:t>t</a:t>
            </a:r>
            <a:r>
              <a:rPr lang="en-US" sz="2800" dirty="0" smtClean="0">
                <a:latin typeface="Century Gothic"/>
                <a:cs typeface="Century Gothic"/>
              </a:rPr>
              <a:t>he ability to </a:t>
            </a:r>
            <a:r>
              <a:rPr lang="en-US" sz="2800" b="1" dirty="0" smtClean="0">
                <a:latin typeface="Century Gothic"/>
                <a:cs typeface="Century Gothic"/>
              </a:rPr>
              <a:t>find opportunities </a:t>
            </a:r>
            <a:r>
              <a:rPr lang="en-US" sz="2800" dirty="0" smtClean="0">
                <a:latin typeface="Century Gothic"/>
                <a:cs typeface="Century Gothic"/>
              </a:rPr>
              <a:t>in </a:t>
            </a:r>
            <a:r>
              <a:rPr lang="en-US" sz="2800" b="1" dirty="0" smtClean="0">
                <a:latin typeface="Century Gothic"/>
                <a:cs typeface="Century Gothic"/>
              </a:rPr>
              <a:t>unexpected places</a:t>
            </a:r>
            <a:r>
              <a:rPr lang="en-US" sz="2800" dirty="0" smtClean="0">
                <a:latin typeface="Century Gothic"/>
                <a:cs typeface="Century Gothic"/>
              </a:rPr>
              <a:t>.</a:t>
            </a:r>
            <a:endParaRPr lang="en-US" sz="2800" dirty="0">
              <a:latin typeface="Century Gothic"/>
              <a:cs typeface="Century Gothic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2084" y="2462415"/>
            <a:ext cx="12161460" cy="249383"/>
            <a:chOff x="0" y="2494499"/>
            <a:chExt cx="12161460" cy="249383"/>
          </a:xfrm>
        </p:grpSpPr>
        <p:sp>
          <p:nvSpPr>
            <p:cNvPr id="6" name="Rectangle 5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7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1855536" y="1540044"/>
            <a:ext cx="10058400" cy="124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3733" dirty="0">
                <a:latin typeface="Century Gothic"/>
                <a:cs typeface="Century Gothic"/>
              </a:rPr>
              <a:t>A </a:t>
            </a:r>
            <a:r>
              <a:rPr lang="en-US" sz="3733" b="1" dirty="0">
                <a:solidFill>
                  <a:srgbClr val="5B9641"/>
                </a:solidFill>
                <a:latin typeface="Century Gothic"/>
                <a:cs typeface="Century Gothic"/>
              </a:rPr>
              <a:t>business model</a:t>
            </a:r>
            <a:r>
              <a:rPr lang="en-US" sz="3733" b="1" dirty="0">
                <a:latin typeface="Century Gothic"/>
                <a:cs typeface="Century Gothic"/>
              </a:rPr>
              <a:t> </a:t>
            </a:r>
            <a:r>
              <a:rPr lang="en-US" sz="3733" dirty="0">
                <a:latin typeface="Century Gothic"/>
                <a:cs typeface="Century Gothic"/>
              </a:rPr>
              <a:t>describes how your company will </a:t>
            </a:r>
            <a:r>
              <a:rPr lang="en-US" sz="3733" dirty="0" smtClean="0">
                <a:latin typeface="Century Gothic"/>
                <a:cs typeface="Century Gothic"/>
              </a:rPr>
              <a:t>generate revenue. </a:t>
            </a:r>
            <a:endParaRPr lang="en-US" sz="4267" dirty="0">
              <a:latin typeface="Century Gothic"/>
              <a:cs typeface="Century Gothic"/>
            </a:endParaRPr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1855536" y="3080085"/>
            <a:ext cx="9021011" cy="181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3733" dirty="0" smtClean="0">
                <a:latin typeface="Century Gothic"/>
                <a:cs typeface="Century Gothic"/>
              </a:rPr>
              <a:t>Creating your business model starts with having a </a:t>
            </a:r>
            <a:r>
              <a:rPr lang="en-US" sz="3733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clear understanding of the </a:t>
            </a:r>
            <a:r>
              <a:rPr lang="en-US" sz="3733" b="1" u="sng" dirty="0" smtClean="0">
                <a:solidFill>
                  <a:srgbClr val="5B9641"/>
                </a:solidFill>
                <a:latin typeface="Century Gothic"/>
                <a:cs typeface="Century Gothic"/>
              </a:rPr>
              <a:t>value</a:t>
            </a:r>
            <a:r>
              <a:rPr lang="en-US" sz="3733" b="1" dirty="0" smtClean="0">
                <a:solidFill>
                  <a:srgbClr val="5B9641"/>
                </a:solidFill>
                <a:latin typeface="Century Gothic"/>
                <a:cs typeface="Century Gothic"/>
              </a:rPr>
              <a:t> you provide</a:t>
            </a:r>
            <a:r>
              <a:rPr lang="en-US" sz="3733" dirty="0" smtClean="0">
                <a:latin typeface="Century Gothic"/>
                <a:cs typeface="Century Gothic"/>
              </a:rPr>
              <a:t>.</a:t>
            </a:r>
            <a:endParaRPr lang="en-US" sz="4267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078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4589" y="2142398"/>
            <a:ext cx="9063317" cy="255473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CA" sz="3200" dirty="0">
                <a:latin typeface="Century Gothic"/>
                <a:cs typeface="Century Gothic"/>
              </a:rPr>
              <a:t>A </a:t>
            </a:r>
            <a:r>
              <a:rPr lang="en-CA" sz="3200" b="1" dirty="0">
                <a:latin typeface="Century Gothic"/>
                <a:cs typeface="Century Gothic"/>
              </a:rPr>
              <a:t>1 – 2 sentence</a:t>
            </a:r>
            <a:r>
              <a:rPr lang="en-CA" sz="3200" dirty="0">
                <a:latin typeface="Century Gothic"/>
                <a:cs typeface="Century Gothic"/>
              </a:rPr>
              <a:t> statement that describes:</a:t>
            </a:r>
          </a:p>
          <a:p>
            <a:endParaRPr lang="en-CA" sz="1067" dirty="0">
              <a:latin typeface="Century Gothic"/>
              <a:cs typeface="Century Gothic"/>
            </a:endParaRPr>
          </a:p>
          <a:p>
            <a:pPr marL="1142954" lvl="1" indent="-685766">
              <a:buFont typeface="+mj-lt"/>
              <a:buAutoNum type="arabicPeriod"/>
            </a:pPr>
            <a:r>
              <a:rPr lang="en-CA" sz="3200" b="1" dirty="0">
                <a:solidFill>
                  <a:srgbClr val="FF0000"/>
                </a:solidFill>
                <a:latin typeface="Century Gothic"/>
                <a:cs typeface="Century Gothic"/>
              </a:rPr>
              <a:t>What</a:t>
            </a:r>
            <a:r>
              <a:rPr lang="en-CA" sz="3200" dirty="0">
                <a:latin typeface="Century Gothic"/>
                <a:cs typeface="Century Gothic"/>
              </a:rPr>
              <a:t> your product/service is</a:t>
            </a:r>
          </a:p>
          <a:p>
            <a:pPr marL="1142954" lvl="1" indent="-685766">
              <a:buFont typeface="+mj-lt"/>
              <a:buAutoNum type="arabicPeriod"/>
            </a:pPr>
            <a:endParaRPr lang="en-CA" sz="1067" dirty="0">
              <a:latin typeface="Century Gothic"/>
              <a:cs typeface="Century Gothic"/>
            </a:endParaRPr>
          </a:p>
          <a:p>
            <a:pPr marL="1142954" lvl="1" indent="-685766">
              <a:buFont typeface="+mj-lt"/>
              <a:buAutoNum type="arabicPeriod"/>
            </a:pPr>
            <a:r>
              <a:rPr lang="en-CA" sz="3200" b="1" dirty="0">
                <a:solidFill>
                  <a:srgbClr val="3366FF"/>
                </a:solidFill>
                <a:latin typeface="Century Gothic"/>
                <a:cs typeface="Century Gothic"/>
              </a:rPr>
              <a:t>Who</a:t>
            </a:r>
            <a:r>
              <a:rPr lang="en-CA" sz="3200" dirty="0">
                <a:latin typeface="Century Gothic"/>
                <a:cs typeface="Century Gothic"/>
              </a:rPr>
              <a:t> your customers are</a:t>
            </a:r>
          </a:p>
          <a:p>
            <a:pPr marL="1142954" lvl="1" indent="-685766">
              <a:buFont typeface="+mj-lt"/>
              <a:buAutoNum type="arabicPeriod"/>
            </a:pPr>
            <a:endParaRPr lang="en-CA" sz="1067" dirty="0">
              <a:latin typeface="Century Gothic"/>
              <a:cs typeface="Century Gothic"/>
            </a:endParaRPr>
          </a:p>
          <a:p>
            <a:pPr marL="1142954" lvl="1" indent="-685766">
              <a:buFont typeface="+mj-lt"/>
              <a:buAutoNum type="arabicPeriod"/>
            </a:pPr>
            <a:r>
              <a:rPr lang="en-CA" sz="3200" b="1" dirty="0">
                <a:solidFill>
                  <a:srgbClr val="008000"/>
                </a:solidFill>
                <a:latin typeface="Century Gothic"/>
                <a:cs typeface="Century Gothic"/>
              </a:rPr>
              <a:t>Why it’s valuable </a:t>
            </a:r>
            <a:r>
              <a:rPr lang="en-CA" sz="3200" dirty="0">
                <a:latin typeface="Century Gothic"/>
                <a:cs typeface="Century Gothic"/>
              </a:rPr>
              <a:t>to these customers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83165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5B9641"/>
                </a:solidFill>
                <a:latin typeface="Century Gothic"/>
                <a:cs typeface="Century Gothic"/>
              </a:rPr>
              <a:t>Value Proposition:</a:t>
            </a:r>
            <a:endParaRPr lang="en-US" sz="4400" b="1" dirty="0" smtClean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2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w to Articulate A Value Proposi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9604" y="1038117"/>
            <a:ext cx="7308557" cy="5481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4314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5B9641"/>
                </a:solidFill>
                <a:latin typeface="Century Gothic"/>
                <a:cs typeface="Century Gothic"/>
              </a:rPr>
              <a:t>A Cautionary Example:</a:t>
            </a:r>
            <a:endParaRPr lang="en-US" sz="36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82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9313" y="1691508"/>
            <a:ext cx="8753697" cy="353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entury Gothic"/>
                <a:cs typeface="Century Gothic"/>
              </a:rPr>
              <a:t>A1 Industries has developed an economical and easy-to-use chemical additive that allows paint manufacturing companies to reduce the environmental impact of their  products. 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7785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5B9641"/>
                </a:solidFill>
                <a:latin typeface="Century Gothic"/>
                <a:cs typeface="Century Gothic"/>
              </a:rPr>
              <a:t>What he meant to say: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20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9313" y="1691508"/>
            <a:ext cx="8753697" cy="353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entury Gothic"/>
                <a:cs typeface="Century Gothic"/>
              </a:rPr>
              <a:t>A1 Industries has developed an </a:t>
            </a:r>
            <a:r>
              <a:rPr lang="en-US" sz="3600" b="1" dirty="0">
                <a:solidFill>
                  <a:srgbClr val="008000"/>
                </a:solidFill>
                <a:latin typeface="Century Gothic"/>
                <a:cs typeface="Century Gothic"/>
              </a:rPr>
              <a:t>economical and easy-to-use </a:t>
            </a:r>
            <a:r>
              <a:rPr lang="en-US" sz="3600" b="1" dirty="0">
                <a:solidFill>
                  <a:srgbClr val="FF0000"/>
                </a:solidFill>
                <a:latin typeface="Century Gothic"/>
                <a:cs typeface="Century Gothic"/>
              </a:rPr>
              <a:t>chemical additive </a:t>
            </a:r>
            <a:r>
              <a:rPr lang="en-US" sz="3600" dirty="0">
                <a:latin typeface="Century Gothic"/>
                <a:cs typeface="Century Gothic"/>
              </a:rPr>
              <a:t>that allows </a:t>
            </a:r>
            <a:r>
              <a:rPr lang="en-US" sz="3600" b="1" dirty="0">
                <a:solidFill>
                  <a:srgbClr val="3266FF"/>
                </a:solidFill>
                <a:latin typeface="Century Gothic"/>
                <a:cs typeface="Century Gothic"/>
              </a:rPr>
              <a:t>paint manufacturing companies</a:t>
            </a:r>
            <a:r>
              <a:rPr lang="en-US" sz="3600" dirty="0">
                <a:latin typeface="Century Gothic"/>
                <a:cs typeface="Century Gothic"/>
              </a:rPr>
              <a:t> to </a:t>
            </a:r>
            <a:r>
              <a:rPr lang="en-US" sz="3600" b="1" dirty="0">
                <a:solidFill>
                  <a:srgbClr val="008000"/>
                </a:solidFill>
                <a:latin typeface="Century Gothic"/>
                <a:cs typeface="Century Gothic"/>
              </a:rPr>
              <a:t>reduce the environmental impact</a:t>
            </a:r>
            <a:r>
              <a:rPr lang="en-US" sz="3600" dirty="0">
                <a:latin typeface="Century Gothic"/>
                <a:cs typeface="Century Gothic"/>
              </a:rPr>
              <a:t> of their  products. 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7785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5B9641"/>
                </a:solidFill>
                <a:latin typeface="Century Gothic"/>
                <a:cs typeface="Century Gothic"/>
              </a:rPr>
              <a:t>What he meant to say: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2974" y="5257561"/>
            <a:ext cx="3876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entury Gothic"/>
                <a:cs typeface="Century Gothic"/>
              </a:rPr>
              <a:t>What is it?</a:t>
            </a:r>
          </a:p>
          <a:p>
            <a:pPr algn="ctr"/>
            <a:r>
              <a:rPr lang="en-US" sz="2400" b="1" dirty="0">
                <a:solidFill>
                  <a:srgbClr val="3366FF"/>
                </a:solidFill>
                <a:latin typeface="Century Gothic"/>
                <a:cs typeface="Century Gothic"/>
              </a:rPr>
              <a:t>Who is it for?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  <a:latin typeface="Century Gothic"/>
                <a:cs typeface="Century Gothic"/>
              </a:rPr>
              <a:t>Why is it valuable?</a:t>
            </a:r>
            <a:endParaRPr lang="en-US" sz="2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84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5431" y="1676528"/>
            <a:ext cx="11101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What’s your value prop?</a:t>
            </a:r>
            <a:endParaRPr lang="en-US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1862189" y="3217712"/>
            <a:ext cx="2632772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dirty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What is it?</a:t>
            </a:r>
          </a:p>
        </p:txBody>
      </p:sp>
      <p:sp>
        <p:nvSpPr>
          <p:cNvPr id="15" name="TextBox 17"/>
          <p:cNvSpPr txBox="1">
            <a:spLocks noChangeArrowheads="1"/>
          </p:cNvSpPr>
          <p:nvPr/>
        </p:nvSpPr>
        <p:spPr bwMode="auto">
          <a:xfrm>
            <a:off x="5025152" y="3217711"/>
            <a:ext cx="2879634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dirty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rPr>
              <a:t>For whom?</a:t>
            </a:r>
          </a:p>
        </p:txBody>
      </p:sp>
      <p:sp>
        <p:nvSpPr>
          <p:cNvPr id="16" name="TextBox 18"/>
          <p:cNvSpPr txBox="1">
            <a:spLocks noChangeArrowheads="1"/>
          </p:cNvSpPr>
          <p:nvPr/>
        </p:nvSpPr>
        <p:spPr bwMode="auto">
          <a:xfrm>
            <a:off x="8434977" y="3217710"/>
            <a:ext cx="1901803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dirty="0">
                <a:solidFill>
                  <a:srgbClr val="008000"/>
                </a:solidFill>
                <a:latin typeface="Century Gothic" charset="0"/>
                <a:ea typeface="Century Gothic" charset="0"/>
                <a:cs typeface="Century Gothic" charset="0"/>
              </a:rPr>
              <a:t>Value?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4828673"/>
            <a:ext cx="12192000" cy="1240301"/>
            <a:chOff x="0" y="4828673"/>
            <a:chExt cx="12192000" cy="1240301"/>
          </a:xfrm>
        </p:grpSpPr>
        <p:sp>
          <p:nvSpPr>
            <p:cNvPr id="18" name="Rectangle 17"/>
            <p:cNvSpPr/>
            <p:nvPr/>
          </p:nvSpPr>
          <p:spPr>
            <a:xfrm>
              <a:off x="0" y="4828673"/>
              <a:ext cx="12192000" cy="1240301"/>
            </a:xfrm>
            <a:prstGeom prst="rect">
              <a:avLst/>
            </a:prstGeom>
            <a:solidFill>
              <a:srgbClr val="D9D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239" y="5141048"/>
              <a:ext cx="11053011" cy="615549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5B9641"/>
                  </a:solidFill>
                  <a:latin typeface="Century Gothic"/>
                  <a:cs typeface="Century Gothic"/>
                </a:rPr>
                <a:t>Practice &amp; refine it during the networking reception!</a:t>
              </a:r>
              <a:endParaRPr lang="en-US" sz="3200" dirty="0">
                <a:solidFill>
                  <a:srgbClr val="5B9641"/>
                </a:solidFill>
                <a:latin typeface="Century Gothic"/>
                <a:cs typeface="Century Gothic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096500" y="4305300"/>
            <a:ext cx="2095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1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3484541"/>
            <a:ext cx="6497054" cy="891681"/>
          </a:xfrm>
          <a:prstGeom prst="rect">
            <a:avLst/>
          </a:prstGeom>
          <a:solidFill>
            <a:srgbClr val="D9D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567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 smtClean="0">
                <a:solidFill>
                  <a:srgbClr val="5B9641"/>
                </a:solidFill>
                <a:latin typeface="Century Gothic"/>
                <a:cs typeface="Century Gothic"/>
              </a:rPr>
              <a:t>Tomorrow:</a:t>
            </a:r>
            <a:endParaRPr lang="en-CA" sz="54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4569" y="1932936"/>
            <a:ext cx="569679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05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r>
              <a:rPr lang="en-CA" sz="2400" dirty="0" smtClean="0">
                <a:solidFill>
                  <a:srgbClr val="008000"/>
                </a:solidFill>
                <a:latin typeface="Century Gothic"/>
                <a:cs typeface="Century Gothic"/>
              </a:rPr>
              <a:t>12:30 Lunch</a:t>
            </a:r>
          </a:p>
          <a:p>
            <a:endParaRPr lang="en-CA" sz="1050" dirty="0">
              <a:solidFill>
                <a:srgbClr val="66A71E"/>
              </a:solidFill>
              <a:latin typeface="Century Gothic"/>
              <a:cs typeface="Century Gothic"/>
            </a:endParaRPr>
          </a:p>
          <a:p>
            <a:r>
              <a:rPr lang="en-CA" sz="2400" dirty="0" smtClean="0">
                <a:solidFill>
                  <a:srgbClr val="66A71E"/>
                </a:solidFill>
                <a:latin typeface="Century Gothic"/>
                <a:cs typeface="Century Gothic"/>
              </a:rPr>
              <a:t>1:00 Open-ended </a:t>
            </a:r>
            <a:r>
              <a:rPr lang="en-CA" sz="2400" dirty="0">
                <a:solidFill>
                  <a:srgbClr val="66A71E"/>
                </a:solidFill>
                <a:latin typeface="Century Gothic"/>
                <a:cs typeface="Century Gothic"/>
              </a:rPr>
              <a:t>Design and Prep Time</a:t>
            </a:r>
            <a:endParaRPr lang="en-CA" sz="24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endParaRPr lang="en-CA" sz="1050" dirty="0" smtClean="0">
              <a:solidFill>
                <a:srgbClr val="66A71E"/>
              </a:solidFill>
              <a:latin typeface="Century Gothic"/>
              <a:cs typeface="Century Gothic"/>
            </a:endParaRPr>
          </a:p>
          <a:p>
            <a:r>
              <a:rPr lang="en-CA" sz="2400" dirty="0" smtClean="0">
                <a:solidFill>
                  <a:srgbClr val="008000"/>
                </a:solidFill>
                <a:latin typeface="Century Gothic"/>
                <a:cs typeface="Century Gothic"/>
              </a:rPr>
              <a:t>3:30pm – PITCH </a:t>
            </a:r>
            <a:r>
              <a:rPr lang="en-CA" sz="2400" dirty="0" smtClean="0">
                <a:solidFill>
                  <a:srgbClr val="008000"/>
                </a:solidFill>
                <a:latin typeface="Century Gothic"/>
                <a:cs typeface="Century Gothic"/>
              </a:rPr>
              <a:t>COMPETITION</a:t>
            </a:r>
          </a:p>
          <a:p>
            <a:endParaRPr lang="en-CA" sz="2400" dirty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r>
              <a:rPr lang="en-CA" sz="2400" dirty="0" smtClean="0">
                <a:solidFill>
                  <a:srgbClr val="008000"/>
                </a:solidFill>
                <a:latin typeface="Century Gothic"/>
                <a:cs typeface="Century Gothic"/>
              </a:rPr>
              <a:t>5:00 – Bus departs </a:t>
            </a:r>
            <a:r>
              <a:rPr lang="en-CA" sz="2400" dirty="0" err="1" smtClean="0">
                <a:solidFill>
                  <a:srgbClr val="008000"/>
                </a:solidFill>
                <a:latin typeface="Century Gothic"/>
                <a:cs typeface="Century Gothic"/>
              </a:rPr>
              <a:t>Kempenfelt</a:t>
            </a:r>
            <a:endParaRPr lang="en-CA" sz="24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endParaRPr lang="en-CA" sz="1050" dirty="0" smtClean="0">
              <a:solidFill>
                <a:srgbClr val="66A71E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1164675"/>
            <a:ext cx="12192000" cy="267821"/>
            <a:chOff x="0" y="2494499"/>
            <a:chExt cx="12161460" cy="249383"/>
          </a:xfrm>
        </p:grpSpPr>
        <p:sp>
          <p:nvSpPr>
            <p:cNvPr id="9" name="Rectangle 8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390" y="2088005"/>
            <a:ext cx="5021179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008000"/>
                </a:solidFill>
                <a:latin typeface="Century Gothic"/>
                <a:cs typeface="Century Gothic"/>
              </a:rPr>
              <a:t>7:30 – 9:00 Breakfast</a:t>
            </a:r>
          </a:p>
          <a:p>
            <a:endParaRPr lang="en-CA" sz="1050" dirty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r>
              <a:rPr lang="en-CA" sz="2400" dirty="0">
                <a:solidFill>
                  <a:srgbClr val="66A71E"/>
                </a:solidFill>
                <a:latin typeface="Century Gothic"/>
                <a:cs typeface="Century Gothic"/>
              </a:rPr>
              <a:t>9:00 Open-ended Design and Prep Time</a:t>
            </a:r>
          </a:p>
          <a:p>
            <a:endParaRPr lang="en-CA" sz="1050" dirty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r>
              <a:rPr lang="en-CA" sz="2400" dirty="0">
                <a:solidFill>
                  <a:srgbClr val="008000"/>
                </a:solidFill>
                <a:latin typeface="Century Gothic"/>
                <a:cs typeface="Century Gothic"/>
              </a:rPr>
              <a:t>10:00 Business Model Canvas (opt-in workshop) </a:t>
            </a:r>
          </a:p>
          <a:p>
            <a:endParaRPr lang="en-CA" sz="1050" dirty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r>
              <a:rPr lang="en-CA" sz="2400" dirty="0">
                <a:solidFill>
                  <a:srgbClr val="66A71E"/>
                </a:solidFill>
                <a:latin typeface="Century Gothic"/>
                <a:cs typeface="Century Gothic"/>
              </a:rPr>
              <a:t>11:00 Pitch Techniques</a:t>
            </a:r>
          </a:p>
        </p:txBody>
      </p:sp>
    </p:spTree>
    <p:extLst>
      <p:ext uri="{BB962C8B-B14F-4D97-AF65-F5344CB8AC3E}">
        <p14:creationId xmlns:p14="http://schemas.microsoft.com/office/powerpoint/2010/main" val="168512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80872" y="289933"/>
            <a:ext cx="2230248" cy="415568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CA" sz="2400"/>
          </a:p>
        </p:txBody>
      </p:sp>
      <p:sp>
        <p:nvSpPr>
          <p:cNvPr id="5" name="TextBox 4"/>
          <p:cNvSpPr txBox="1"/>
          <p:nvPr/>
        </p:nvSpPr>
        <p:spPr>
          <a:xfrm>
            <a:off x="5055214" y="1739593"/>
            <a:ext cx="2111297" cy="9131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CA" sz="2667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Proposition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140603" y="267636"/>
            <a:ext cx="5754030" cy="6281849"/>
            <a:chOff x="6140603" y="267636"/>
            <a:chExt cx="5754030" cy="6281849"/>
          </a:xfrm>
        </p:grpSpPr>
        <p:sp>
          <p:nvSpPr>
            <p:cNvPr id="4" name="Rectangle 3"/>
            <p:cNvSpPr/>
            <p:nvPr/>
          </p:nvSpPr>
          <p:spPr>
            <a:xfrm>
              <a:off x="6140603" y="4519964"/>
              <a:ext cx="5724285" cy="2029521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CA" sz="24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07508" y="4580328"/>
              <a:ext cx="5627653" cy="50276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2667" b="1" u="sng" dirty="0"/>
                <a:t>Revenue Streams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634637" y="282055"/>
              <a:ext cx="2230248" cy="4163564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CA" sz="24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66980" y="5004853"/>
              <a:ext cx="5627653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380981" indent="-380981">
                <a:buFont typeface="Wingdings" panose="05000000000000000000" pitchFamily="2" charset="2"/>
                <a:buChar char="Ø"/>
              </a:pPr>
              <a:r>
                <a:rPr lang="en-CA" sz="2400" b="1" dirty="0"/>
                <a:t>How might you make $ from this?</a:t>
              </a:r>
            </a:p>
            <a:p>
              <a:pPr marL="380981" indent="-380981">
                <a:buFont typeface="Wingdings" panose="05000000000000000000" pitchFamily="2" charset="2"/>
                <a:buChar char="Ø"/>
              </a:pPr>
              <a:r>
                <a:rPr lang="en-CA" sz="2400" b="1" dirty="0"/>
                <a:t>What value, other than money, are you hoping to create?</a:t>
              </a:r>
              <a:endParaRPr lang="en-CA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00320" y="276655"/>
              <a:ext cx="2230248" cy="204280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CA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00320" y="2409809"/>
              <a:ext cx="2230248" cy="204280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CA" sz="24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1834" y="282730"/>
              <a:ext cx="1992351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2400" b="1" u="sng" dirty="0"/>
                <a:t>Customer Relationships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11835" y="2428627"/>
              <a:ext cx="199235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2400" b="1" u="sng" dirty="0"/>
                <a:t>Channels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753587" y="267636"/>
              <a:ext cx="1992351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2400" b="1" u="sng" dirty="0"/>
                <a:t>Customer Segments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15190" y="2820131"/>
              <a:ext cx="2215380" cy="152894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1867" dirty="0"/>
                <a:t>How will customers find out about you? </a:t>
              </a:r>
            </a:p>
            <a:p>
              <a:pPr algn="ctr"/>
              <a:endParaRPr lang="en-CA" sz="1867" dirty="0"/>
            </a:p>
            <a:p>
              <a:pPr algn="ctr"/>
              <a:r>
                <a:rPr lang="en-CA" sz="1867" dirty="0"/>
                <a:t>How will you get products to them?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645790" y="995685"/>
              <a:ext cx="2215380" cy="407374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1867" dirty="0"/>
                <a:t>Who are your paying customers?</a:t>
              </a:r>
            </a:p>
            <a:p>
              <a:pPr algn="ctr"/>
              <a:endParaRPr lang="en-CA" sz="1067" dirty="0"/>
            </a:p>
            <a:p>
              <a:pPr algn="ctr"/>
              <a:r>
                <a:rPr lang="en-CA" sz="1867" dirty="0"/>
                <a:t>Do you have any non-paying customers?</a:t>
              </a:r>
            </a:p>
            <a:p>
              <a:pPr algn="ctr"/>
              <a:endParaRPr lang="en-CA" sz="1333" dirty="0"/>
            </a:p>
            <a:p>
              <a:pPr algn="ctr"/>
              <a:r>
                <a:rPr lang="en-CA" sz="1867" dirty="0"/>
                <a:t>How large is this group?</a:t>
              </a:r>
            </a:p>
            <a:p>
              <a:pPr algn="ctr"/>
              <a:endParaRPr lang="en-CA" sz="1067" dirty="0"/>
            </a:p>
            <a:p>
              <a:pPr algn="ctr"/>
              <a:r>
                <a:rPr lang="en-CA" sz="1867" dirty="0"/>
                <a:t>Do you have multiple customer segments?</a:t>
              </a:r>
            </a:p>
            <a:p>
              <a:pPr algn="ctr"/>
              <a:endParaRPr lang="en-CA" sz="1867" dirty="0"/>
            </a:p>
            <a:p>
              <a:pPr algn="ctr"/>
              <a:endParaRPr lang="en-CA" sz="1867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63128" y="1029930"/>
              <a:ext cx="2364067" cy="152894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1867" dirty="0"/>
                <a:t>What types of interactions will your customers expect to have with you? </a:t>
              </a:r>
            </a:p>
            <a:p>
              <a:pPr algn="ctr"/>
              <a:endParaRPr lang="en-CA" sz="1867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2235" y="289931"/>
            <a:ext cx="5754024" cy="6259554"/>
            <a:chOff x="312235" y="289931"/>
            <a:chExt cx="5754024" cy="6259554"/>
          </a:xfrm>
        </p:grpSpPr>
        <p:sp>
          <p:nvSpPr>
            <p:cNvPr id="3" name="Rectangle 2"/>
            <p:cNvSpPr/>
            <p:nvPr/>
          </p:nvSpPr>
          <p:spPr>
            <a:xfrm>
              <a:off x="312235" y="4519964"/>
              <a:ext cx="5754024" cy="2029521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CA" sz="24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6050" y="4683520"/>
              <a:ext cx="5501268" cy="50276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2667" b="1" u="sng" dirty="0">
                  <a:solidFill>
                    <a:srgbClr val="FFFFFF"/>
                  </a:solidFill>
                </a:rPr>
                <a:t>Cost Structure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19653" y="289933"/>
              <a:ext cx="2230248" cy="4155687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CA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53969" y="289931"/>
              <a:ext cx="2230248" cy="20428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CA" sz="2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53969" y="2423085"/>
              <a:ext cx="2230248" cy="20428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CA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72919" y="303850"/>
              <a:ext cx="199235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2400" b="1" u="sng" dirty="0">
                  <a:solidFill>
                    <a:srgbClr val="FFFFFF"/>
                  </a:solidFill>
                </a:rPr>
                <a:t>Key Activities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35735" y="2505050"/>
              <a:ext cx="209892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2400" b="1" u="sng" dirty="0">
                  <a:solidFill>
                    <a:srgbClr val="FFFFFF"/>
                  </a:solidFill>
                </a:rPr>
                <a:t>Key Resources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6559" y="611678"/>
              <a:ext cx="1992351" cy="3334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2400" b="1" u="sng" dirty="0">
                  <a:solidFill>
                    <a:srgbClr val="FFFFFF"/>
                  </a:solidFill>
                </a:rPr>
                <a:t>Key Partners</a:t>
              </a:r>
            </a:p>
            <a:p>
              <a:pPr algn="ctr"/>
              <a:endParaRPr lang="en-CA" sz="1867" dirty="0">
                <a:solidFill>
                  <a:srgbClr val="FFFFFF"/>
                </a:solidFill>
              </a:endParaRPr>
            </a:p>
            <a:p>
              <a:pPr algn="ctr"/>
              <a:r>
                <a:rPr lang="en-CA" sz="1867" i="1" dirty="0">
                  <a:solidFill>
                    <a:srgbClr val="FFFFFF"/>
                  </a:solidFill>
                </a:rPr>
                <a:t>What external partnerships should you invest in?</a:t>
              </a:r>
            </a:p>
            <a:p>
              <a:pPr algn="ctr"/>
              <a:endParaRPr lang="en-CA" sz="1867" dirty="0">
                <a:solidFill>
                  <a:srgbClr val="FFFFFF"/>
                </a:solidFill>
              </a:endParaRPr>
            </a:p>
            <a:p>
              <a:pPr marL="380981" indent="-380981">
                <a:buFont typeface="Arial" panose="020B0604020202020204" pitchFamily="34" charset="0"/>
                <a:buChar char="•"/>
              </a:pPr>
              <a:r>
                <a:rPr lang="en-CA" sz="1867" dirty="0">
                  <a:solidFill>
                    <a:srgbClr val="FFFFFF"/>
                  </a:solidFill>
                </a:rPr>
                <a:t>Mentors?</a:t>
              </a:r>
            </a:p>
            <a:p>
              <a:pPr marL="380981" indent="-380981">
                <a:buFont typeface="Arial" panose="020B0604020202020204" pitchFamily="34" charset="0"/>
                <a:buChar char="•"/>
              </a:pPr>
              <a:r>
                <a:rPr lang="en-CA" sz="1867" dirty="0">
                  <a:solidFill>
                    <a:srgbClr val="FFFFFF"/>
                  </a:solidFill>
                </a:rPr>
                <a:t>Lawyers?</a:t>
              </a:r>
            </a:p>
            <a:p>
              <a:pPr marL="380981" indent="-380981">
                <a:buFont typeface="Arial" panose="020B0604020202020204" pitchFamily="34" charset="0"/>
                <a:buChar char="•"/>
              </a:pPr>
              <a:r>
                <a:rPr lang="en-CA" sz="1867" dirty="0">
                  <a:solidFill>
                    <a:srgbClr val="FFFFFF"/>
                  </a:solidFill>
                </a:rPr>
                <a:t>Distributors?</a:t>
              </a:r>
            </a:p>
            <a:p>
              <a:pPr marL="380981" indent="-380981">
                <a:buFont typeface="Arial" panose="020B0604020202020204" pitchFamily="34" charset="0"/>
                <a:buChar char="•"/>
              </a:pPr>
              <a:r>
                <a:rPr lang="en-CA" sz="1867" dirty="0">
                  <a:solidFill>
                    <a:srgbClr val="FFFFFF"/>
                  </a:solidFill>
                </a:rPr>
                <a:t>Suppliers?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5407" y="5217001"/>
              <a:ext cx="562765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380981" indent="-380981">
                <a:buFont typeface="Wingdings" panose="05000000000000000000" pitchFamily="2" charset="2"/>
                <a:buChar char="Ø"/>
              </a:pPr>
              <a:r>
                <a:rPr lang="en-CA" sz="2400" dirty="0">
                  <a:solidFill>
                    <a:srgbClr val="FFFFFF"/>
                  </a:solidFill>
                </a:rPr>
                <a:t>How much </a:t>
              </a:r>
              <a:r>
                <a:rPr lang="en-CA" sz="2400" u="sng" dirty="0">
                  <a:solidFill>
                    <a:srgbClr val="FFFFFF"/>
                  </a:solidFill>
                </a:rPr>
                <a:t>time</a:t>
              </a:r>
              <a:r>
                <a:rPr lang="en-CA" sz="2400" dirty="0">
                  <a:solidFill>
                    <a:srgbClr val="FFFFFF"/>
                  </a:solidFill>
                </a:rPr>
                <a:t> and </a:t>
              </a:r>
              <a:r>
                <a:rPr lang="en-CA" sz="2400" u="sng" dirty="0">
                  <a:solidFill>
                    <a:srgbClr val="FFFFFF"/>
                  </a:solidFill>
                </a:rPr>
                <a:t>money</a:t>
              </a:r>
              <a:r>
                <a:rPr lang="en-CA" sz="2400" dirty="0">
                  <a:solidFill>
                    <a:srgbClr val="FFFFFF"/>
                  </a:solidFill>
                </a:rPr>
                <a:t> will be required to do this?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08747" y="2973575"/>
              <a:ext cx="2352900" cy="1405834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1867" i="1" dirty="0">
                  <a:solidFill>
                    <a:srgbClr val="FFFFFF"/>
                  </a:solidFill>
                </a:rPr>
                <a:t>What will it cost for:</a:t>
              </a:r>
            </a:p>
            <a:p>
              <a:pPr algn="ctr"/>
              <a:endParaRPr lang="en-CA" sz="1067" dirty="0">
                <a:solidFill>
                  <a:srgbClr val="FFFFFF"/>
                </a:solidFill>
              </a:endParaRPr>
            </a:p>
            <a:p>
              <a:pPr algn="ctr"/>
              <a:r>
                <a:rPr lang="en-CA" sz="1867" dirty="0">
                  <a:solidFill>
                    <a:srgbClr val="FFFFFF"/>
                  </a:solidFill>
                </a:rPr>
                <a:t>Manufacturing?</a:t>
              </a:r>
            </a:p>
            <a:p>
              <a:pPr algn="ctr"/>
              <a:r>
                <a:rPr lang="en-CA" sz="1867" dirty="0">
                  <a:solidFill>
                    <a:srgbClr val="FFFFFF"/>
                  </a:solidFill>
                </a:rPr>
                <a:t>Intellectual Property?</a:t>
              </a:r>
            </a:p>
            <a:p>
              <a:pPr algn="ctr"/>
              <a:r>
                <a:rPr lang="en-CA" sz="1867" dirty="0">
                  <a:solidFill>
                    <a:srgbClr val="FFFFFF"/>
                  </a:solidFill>
                </a:rPr>
                <a:t>Human Resources?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90807" y="675352"/>
              <a:ext cx="2352900" cy="167250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CA" sz="1867" i="1" dirty="0">
                  <a:solidFill>
                    <a:srgbClr val="FFFFFF"/>
                  </a:solidFill>
                </a:rPr>
                <a:t>What will your business spend most time doing?</a:t>
              </a:r>
            </a:p>
            <a:p>
              <a:pPr algn="ctr"/>
              <a:endParaRPr lang="en-CA" sz="1067" dirty="0">
                <a:solidFill>
                  <a:srgbClr val="FFFFFF"/>
                </a:solidFill>
              </a:endParaRPr>
            </a:p>
            <a:p>
              <a:pPr algn="ctr"/>
              <a:r>
                <a:rPr lang="en-CA" sz="1733" dirty="0">
                  <a:solidFill>
                    <a:srgbClr val="FFFFFF"/>
                  </a:solidFill>
                </a:rPr>
                <a:t>Product development?</a:t>
              </a:r>
            </a:p>
            <a:p>
              <a:pPr algn="ctr"/>
              <a:r>
                <a:rPr lang="en-CA" sz="1867" dirty="0">
                  <a:solidFill>
                    <a:srgbClr val="FFFFFF"/>
                  </a:solidFill>
                </a:rPr>
                <a:t>Sales? Other?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74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99751" y="4319368"/>
            <a:ext cx="2095500" cy="255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54376" y="4902405"/>
            <a:ext cx="76405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5B9641"/>
                </a:solidFill>
                <a:latin typeface="Century Gothic" panose="020B0502020202020204" pitchFamily="34" charset="0"/>
              </a:rPr>
              <a:t>3. Business Model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Clear, compelling value proposition</a:t>
            </a:r>
            <a:endParaRPr lang="en-US" sz="2800" dirty="0">
              <a:latin typeface="Century Gothic" panose="020B0502020202020204" pitchFamily="34" charset="0"/>
            </a:endParaRP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Viable and sustainable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54376" y="1492034"/>
            <a:ext cx="68625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5B9641"/>
                </a:solidFill>
                <a:latin typeface="Century Gothic" panose="020B0502020202020204" pitchFamily="34" charset="0"/>
              </a:rPr>
              <a:t>1. </a:t>
            </a:r>
            <a:r>
              <a:rPr lang="en-US" sz="4000" dirty="0" smtClean="0">
                <a:solidFill>
                  <a:srgbClr val="5B9641"/>
                </a:solidFill>
                <a:latin typeface="Century Gothic" panose="020B0502020202020204" pitchFamily="34" charset="0"/>
              </a:rPr>
              <a:t>Problem</a:t>
            </a:r>
            <a:endParaRPr lang="en-US" sz="4000" dirty="0">
              <a:solidFill>
                <a:srgbClr val="5B9641"/>
              </a:solidFill>
              <a:latin typeface="Century Gothic" panose="020B0502020202020204" pitchFamily="34" charset="0"/>
            </a:endParaRPr>
          </a:p>
          <a:p>
            <a:pPr marL="1295368" lvl="1" indent="-685783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Who, specifically, is affected?</a:t>
            </a:r>
            <a:endParaRPr lang="en-US" sz="2800" dirty="0">
              <a:latin typeface="Century Gothic" panose="020B0502020202020204" pitchFamily="34" charset="0"/>
            </a:endParaRPr>
          </a:p>
          <a:p>
            <a:pPr marL="1295368" lvl="1" indent="-685783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Why is this important to solve?</a:t>
            </a:r>
          </a:p>
        </p:txBody>
      </p:sp>
      <p:sp>
        <p:nvSpPr>
          <p:cNvPr id="9" name="Rectangle 8"/>
          <p:cNvSpPr/>
          <p:nvPr/>
        </p:nvSpPr>
        <p:spPr>
          <a:xfrm>
            <a:off x="3754376" y="3229127"/>
            <a:ext cx="792743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66A71E"/>
                </a:solidFill>
                <a:latin typeface="Century Gothic" panose="020B0502020202020204" pitchFamily="34" charset="0"/>
              </a:rPr>
              <a:t>2. Solution</a:t>
            </a:r>
          </a:p>
          <a:p>
            <a:pPr marL="1219170" lvl="1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Meets needs of a specific audience</a:t>
            </a:r>
          </a:p>
          <a:p>
            <a:pPr marL="1219170" lvl="1" indent="-609585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Creatively visualized with a prototype</a:t>
            </a:r>
          </a:p>
          <a:p>
            <a:pPr marL="1219170" lvl="1" indent="-609585">
              <a:buFont typeface="Arial" panose="020B0604020202020204" pitchFamily="34" charset="0"/>
              <a:buChar char="•"/>
            </a:pPr>
            <a:endParaRPr lang="en-US" sz="28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http://elitechoice.org/wp-content/uploads/2010/06/HEUER-STOP-WATCH-STH810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2" y="2055072"/>
            <a:ext cx="3014729" cy="347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1415" y="5527036"/>
            <a:ext cx="37682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100" dirty="0" smtClean="0">
                <a:latin typeface="Century Gothic" panose="020B0502020202020204" pitchFamily="34" charset="0"/>
              </a:rPr>
              <a:t>2 minutes to pitch</a:t>
            </a:r>
          </a:p>
          <a:p>
            <a:pPr algn="ctr"/>
            <a:r>
              <a:rPr lang="en-CA" sz="2100" dirty="0">
                <a:latin typeface="Century Gothic" panose="020B0502020202020204" pitchFamily="34" charset="0"/>
              </a:rPr>
              <a:t>+</a:t>
            </a:r>
            <a:r>
              <a:rPr lang="en-CA" sz="2100" dirty="0" smtClean="0"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CA" sz="2100" dirty="0" smtClean="0">
                <a:latin typeface="Century Gothic" panose="020B0502020202020204" pitchFamily="34" charset="0"/>
              </a:rPr>
              <a:t>3 minutes for questions</a:t>
            </a:r>
            <a:endParaRPr lang="en-CA" sz="2100" dirty="0">
              <a:latin typeface="Century Gothic" panose="020B0502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42598"/>
            <a:ext cx="12195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 smtClean="0">
                <a:solidFill>
                  <a:srgbClr val="5B9641"/>
                </a:solidFill>
                <a:latin typeface="Century Gothic"/>
                <a:cs typeface="Century Gothic"/>
              </a:rPr>
              <a:t>3:30 - Pitch Competition</a:t>
            </a:r>
            <a:endParaRPr lang="en-CA" sz="4800" dirty="0">
              <a:solidFill>
                <a:srgbClr val="5B9641"/>
              </a:solidFill>
              <a:latin typeface="Century Gothic"/>
              <a:cs typeface="Century Gothic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2799471" cy="341026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1224213"/>
            <a:ext cx="12192000" cy="267821"/>
            <a:chOff x="0" y="2494499"/>
            <a:chExt cx="12161460" cy="249383"/>
          </a:xfrm>
        </p:grpSpPr>
        <p:sp>
          <p:nvSpPr>
            <p:cNvPr id="15" name="Rectangle 14"/>
            <p:cNvSpPr/>
            <p:nvPr/>
          </p:nvSpPr>
          <p:spPr>
            <a:xfrm>
              <a:off x="0" y="2494499"/>
              <a:ext cx="2432292" cy="249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2292" y="2494499"/>
              <a:ext cx="2432292" cy="2493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64584" y="2494499"/>
              <a:ext cx="2432292" cy="24938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96876" y="2494499"/>
              <a:ext cx="2432292" cy="2493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29168" y="2494499"/>
              <a:ext cx="2432292" cy="24938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8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"/>
            <a:ext cx="2799471" cy="34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952" t="28446" r="6471" b="6341"/>
          <a:stretch/>
        </p:blipFill>
        <p:spPr>
          <a:xfrm>
            <a:off x="1711702" y="674928"/>
            <a:ext cx="9303555" cy="45852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5080727"/>
            <a:ext cx="12191999" cy="77970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300" dirty="0">
                <a:latin typeface="Century Gothic"/>
                <a:cs typeface="Century Gothic"/>
              </a:rPr>
              <a:t>What can this be used for?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79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331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#</a:t>
            </a:r>
            <a:r>
              <a:rPr lang="en-US" sz="2400" dirty="0" err="1" smtClean="0">
                <a:solidFill>
                  <a:srgbClr val="5B9641"/>
                </a:solidFill>
                <a:latin typeface="Century Gothic" charset="0"/>
                <a:ea typeface="Century Gothic" charset="0"/>
                <a:cs typeface="Century Gothic" charset="0"/>
              </a:rPr>
              <a:t>greenHACK</a:t>
            </a:r>
            <a:endParaRPr lang="en-US" sz="2400" dirty="0">
              <a:solidFill>
                <a:srgbClr val="5B964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2" descr="http://elitechoice.org/wp-content/uploads/2010/06/HEUER-STOP-WATCH-STH810.jpg"/>
          <p:cNvPicPr>
            <a:picLocks noChangeAspect="1" noChangeArrowheads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41" y="146061"/>
            <a:ext cx="5068118" cy="58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44379" y="3064453"/>
            <a:ext cx="12192000" cy="123110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7200" dirty="0">
                <a:solidFill>
                  <a:srgbClr val="5B9641"/>
                </a:solidFill>
                <a:latin typeface="Century Gothic"/>
                <a:cs typeface="Century Gothic"/>
              </a:rPr>
              <a:t>You have </a:t>
            </a:r>
            <a:r>
              <a:rPr lang="en-US" sz="7200" b="1" dirty="0">
                <a:solidFill>
                  <a:srgbClr val="5B9641"/>
                </a:solidFill>
                <a:latin typeface="Century Gothic"/>
                <a:cs typeface="Century Gothic"/>
              </a:rPr>
              <a:t>60 seconds </a:t>
            </a:r>
          </a:p>
        </p:txBody>
      </p:sp>
    </p:spTree>
    <p:extLst>
      <p:ext uri="{BB962C8B-B14F-4D97-AF65-F5344CB8AC3E}">
        <p14:creationId xmlns:p14="http://schemas.microsoft.com/office/powerpoint/2010/main" val="76965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11907</TotalTime>
  <Words>2287</Words>
  <Application>Microsoft Macintosh PowerPoint</Application>
  <PresentationFormat>Widescreen</PresentationFormat>
  <Paragraphs>509</Paragraphs>
  <Slides>78</Slides>
  <Notes>38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Calibri</vt:lpstr>
      <vt:lpstr>Calibri Light</vt:lpstr>
      <vt:lpstr>Century Gothic</vt:lpstr>
      <vt:lpstr>MS PGothic</vt:lpstr>
      <vt:lpstr>Wingdings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</vt:lpstr>
      <vt:lpstr>PowerPoint Presentation</vt:lpstr>
      <vt:lpstr>The problem with e-vapes</vt:lpstr>
      <vt:lpstr>The scale of the problem</vt:lpstr>
      <vt:lpstr>PowerPoint Presentation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Background</vt:lpstr>
      <vt:lpstr>PowerPoint Presentation</vt:lpstr>
      <vt:lpstr>The Problem with “Button Batteries”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Burwell</dc:creator>
  <cp:lastModifiedBy>Microsoft Office User</cp:lastModifiedBy>
  <cp:revision>280</cp:revision>
  <cp:lastPrinted>2017-02-03T23:28:30Z</cp:lastPrinted>
  <dcterms:created xsi:type="dcterms:W3CDTF">2015-02-08T17:14:31Z</dcterms:created>
  <dcterms:modified xsi:type="dcterms:W3CDTF">2017-02-04T03:23:03Z</dcterms:modified>
</cp:coreProperties>
</file>